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8"/>
  </p:notesMasterIdLst>
  <p:sldIdLst>
    <p:sldId id="37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96" r:id="rId31"/>
    <p:sldId id="285" r:id="rId32"/>
    <p:sldId id="286" r:id="rId33"/>
    <p:sldId id="287" r:id="rId34"/>
    <p:sldId id="295" r:id="rId35"/>
    <p:sldId id="288" r:id="rId36"/>
    <p:sldId id="292" r:id="rId37"/>
    <p:sldId id="293" r:id="rId38"/>
    <p:sldId id="298" r:id="rId39"/>
    <p:sldId id="299" r:id="rId40"/>
    <p:sldId id="294" r:id="rId41"/>
    <p:sldId id="297" r:id="rId42"/>
    <p:sldId id="361" r:id="rId43"/>
    <p:sldId id="362" r:id="rId44"/>
    <p:sldId id="363" r:id="rId45"/>
    <p:sldId id="364" r:id="rId46"/>
    <p:sldId id="359" r:id="rId47"/>
    <p:sldId id="360" r:id="rId48"/>
    <p:sldId id="368" r:id="rId49"/>
    <p:sldId id="369" r:id="rId50"/>
    <p:sldId id="370" r:id="rId51"/>
    <p:sldId id="367" r:id="rId52"/>
    <p:sldId id="371" r:id="rId53"/>
    <p:sldId id="372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14" r:id="rId69"/>
    <p:sldId id="315" r:id="rId70"/>
    <p:sldId id="316" r:id="rId71"/>
    <p:sldId id="317" r:id="rId72"/>
    <p:sldId id="374" r:id="rId73"/>
    <p:sldId id="319" r:id="rId74"/>
    <p:sldId id="320" r:id="rId75"/>
    <p:sldId id="321" r:id="rId76"/>
    <p:sldId id="322" r:id="rId77"/>
    <p:sldId id="323" r:id="rId78"/>
    <p:sldId id="324" r:id="rId79"/>
    <p:sldId id="325" r:id="rId80"/>
    <p:sldId id="326" r:id="rId81"/>
    <p:sldId id="327" r:id="rId82"/>
    <p:sldId id="373" r:id="rId83"/>
    <p:sldId id="328" r:id="rId84"/>
    <p:sldId id="329" r:id="rId85"/>
    <p:sldId id="330" r:id="rId86"/>
    <p:sldId id="331" r:id="rId87"/>
    <p:sldId id="332" r:id="rId88"/>
    <p:sldId id="333" r:id="rId89"/>
    <p:sldId id="334" r:id="rId90"/>
    <p:sldId id="335" r:id="rId91"/>
    <p:sldId id="336" r:id="rId92"/>
    <p:sldId id="337" r:id="rId93"/>
    <p:sldId id="338" r:id="rId94"/>
    <p:sldId id="339" r:id="rId95"/>
    <p:sldId id="340" r:id="rId96"/>
    <p:sldId id="341" r:id="rId97"/>
    <p:sldId id="342" r:id="rId98"/>
    <p:sldId id="343" r:id="rId99"/>
    <p:sldId id="345" r:id="rId100"/>
    <p:sldId id="344" r:id="rId101"/>
    <p:sldId id="346" r:id="rId102"/>
    <p:sldId id="347" r:id="rId103"/>
    <p:sldId id="348" r:id="rId104"/>
    <p:sldId id="349" r:id="rId105"/>
    <p:sldId id="350" r:id="rId106"/>
    <p:sldId id="351" r:id="rId107"/>
    <p:sldId id="352" r:id="rId108"/>
    <p:sldId id="353" r:id="rId109"/>
    <p:sldId id="354" r:id="rId110"/>
    <p:sldId id="355" r:id="rId111"/>
    <p:sldId id="356" r:id="rId112"/>
    <p:sldId id="375" r:id="rId113"/>
    <p:sldId id="376" r:id="rId114"/>
    <p:sldId id="377" r:id="rId115"/>
    <p:sldId id="378" r:id="rId116"/>
    <p:sldId id="380" r:id="rId1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D9F42-92C4-47B0-A5C9-5A6D0CA0BC02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EC50A-D494-4C50-B62D-FD3F9642B1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3839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A3DBF-4061-479C-870A-A16C4422E79F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7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252B6-B395-4308-A98F-9FFBDE67CFB1}" type="datetime1">
              <a:rPr lang="en-US" smtClean="0"/>
              <a:pPr>
                <a:defRPr/>
              </a:pPr>
              <a:t>9/4/2019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606BE-A99E-4AF5-B366-E60978D8B4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9361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36B8BF8-B164-4934-BD86-93F619F704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6704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fhasan.org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arifhasan37@gmail.com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RIF HASAN\Desktop\Kara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91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5867400"/>
            <a:ext cx="8534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smtClean="0"/>
              <a:t>ADA Dialogue V, Islamabad – 6</a:t>
            </a:r>
            <a:r>
              <a:rPr lang="en-US" baseline="30000" dirty="0" smtClean="0"/>
              <a:t> </a:t>
            </a:r>
            <a:r>
              <a:rPr lang="en-US" dirty="0" smtClean="0"/>
              <a:t> September, 2019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209800" y="632460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web: </a:t>
            </a:r>
            <a:r>
              <a:rPr lang="en-US" sz="1400" dirty="0" smtClean="0">
                <a:hlinkClick r:id="rId3"/>
              </a:rPr>
              <a:t>www.arifhasan.org</a:t>
            </a:r>
            <a:r>
              <a:rPr lang="en-US" sz="1400" dirty="0" smtClean="0"/>
              <a:t> </a:t>
            </a:r>
            <a:r>
              <a:rPr lang="en-US" sz="1400" b="1" dirty="0" smtClean="0"/>
              <a:t>email:</a:t>
            </a:r>
            <a:r>
              <a:rPr lang="en-US" sz="1400" dirty="0" smtClean="0"/>
              <a:t> </a:t>
            </a:r>
            <a:r>
              <a:rPr lang="en-US" sz="1400" dirty="0" smtClean="0">
                <a:hlinkClick r:id="rId4"/>
              </a:rPr>
              <a:t>arifhasan37@gmail.com</a:t>
            </a:r>
            <a:endParaRPr lang="en-US" sz="1400" dirty="0" smtClean="0"/>
          </a:p>
          <a:p>
            <a:pPr algn="ctr"/>
            <a:r>
              <a:rPr lang="en-US" sz="1400" dirty="0" smtClean="0"/>
              <a:t> 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Group 2"/>
          <p:cNvGraphicFramePr>
            <a:graphicFrameLocks noGrp="1"/>
          </p:cNvGraphicFramePr>
          <p:nvPr/>
        </p:nvGraphicFramePr>
        <p:xfrm>
          <a:off x="152400" y="609600"/>
          <a:ext cx="8839200" cy="6163057"/>
        </p:xfrm>
        <a:graphic>
          <a:graphicData uri="http://schemas.openxmlformats.org/drawingml/2006/table">
            <a:tbl>
              <a:tblPr/>
              <a:tblGrid>
                <a:gridCol w="673100"/>
                <a:gridCol w="2874963"/>
                <a:gridCol w="3538537"/>
                <a:gridCol w="1752600"/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S.No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Name of Saint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Date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Location of Tomb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01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Hazrat Syed Noor Ali Shah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en-US" sz="11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century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Tin Hatti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02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Hazrat Yusuf Shah Ghazi (brother of Abdullah Shah Ghazi)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</a:t>
                      </a:r>
                      <a:r>
                        <a:rPr kumimoji="0" lang="en-US" sz="11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-10</a:t>
                      </a:r>
                      <a:r>
                        <a:rPr kumimoji="0" lang="en-US" sz="11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century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Manhora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03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Hazrat Abdullah Shah Ghazi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</a:t>
                      </a:r>
                      <a:r>
                        <a:rPr kumimoji="0" lang="en-US" sz="11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century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Clifton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04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Hazrat Pir Hassan Shah Ghazi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1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century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Jodia Bazar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05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Hazrat Noor Ali Shah Ghazi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1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century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Acchi Qabr, Bombay Bazaar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06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Hazrat Haji Sakhi Sultan Manghopir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</a:t>
                      </a:r>
                      <a:r>
                        <a:rPr kumimoji="0" lang="en-US" sz="11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-13</a:t>
                      </a:r>
                      <a:r>
                        <a:rPr kumimoji="0" lang="en-US" sz="11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century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Manghopir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07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Hazrat Qutb Alam Syed Alim Shah Bukhari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? century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Hindu Road (near Eidgah)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08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Hazrat Mewa Shah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18</a:t>
                      </a:r>
                      <a:r>
                        <a:rPr kumimoji="0" lang="en-US" sz="11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-19</a:t>
                      </a:r>
                      <a:r>
                        <a:rPr kumimoji="0" lang="en-US" sz="11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century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Mewa Shah Graveyard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09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Hazrat Sain Abdul Ghani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19</a:t>
                      </a:r>
                      <a:r>
                        <a:rPr kumimoji="0" lang="en-US" sz="11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century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Juna dhobi ghat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Hazrat Syed Ismail Shah Ghazi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Early 19th century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Hindu Road (near Eidgah)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Hazrat Ghaib Shah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Early 19th century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Keamari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Hazrat Baba Imam Shah Bukhari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18</a:t>
                      </a:r>
                      <a:r>
                        <a:rPr kumimoji="0" lang="en-US" sz="11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century</a:t>
                      </a: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Masjid-e-Khizra,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Bhimpura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Hazrat Pir Bachal Shah Al-Maroof Mastan Shah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Early 19</a:t>
                      </a:r>
                      <a:r>
                        <a:rPr kumimoji="0" lang="en-US" sz="11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century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Gari Khata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14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Hazrat Meeran Pir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 century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Near Lea Market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Hazrat Syed Haji Pir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? century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Pir Lane, Bhimpura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Hazrat Zinda Shah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? century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Masoom Shah Mosque, Kharadar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310" name="Text Box 94"/>
          <p:cNvSpPr txBox="1">
            <a:spLocks noChangeArrowheads="1"/>
          </p:cNvSpPr>
          <p:nvPr/>
        </p:nvSpPr>
        <p:spPr bwMode="auto">
          <a:xfrm>
            <a:off x="533400" y="152400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/>
              <a:t>PRE-BRITISH MUSLIM SHRINES</a:t>
            </a:r>
          </a:p>
        </p:txBody>
      </p:sp>
    </p:spTree>
    <p:extLst>
      <p:ext uri="{BB962C8B-B14F-4D97-AF65-F5344CB8AC3E}">
        <p14:creationId xmlns:p14="http://schemas.microsoft.com/office/powerpoint/2010/main" xmlns="" val="47409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19"/>
          <p:cNvPicPr>
            <a:picLocks noChangeAspect="1" noChangeArrowheads="1"/>
          </p:cNvPicPr>
          <p:nvPr/>
        </p:nvPicPr>
        <p:blipFill>
          <a:blip r:embed="rId2" cstate="print"/>
          <a:srcRect l="11670" t="48825" r="14815" b="9085"/>
          <a:stretch>
            <a:fillRect/>
          </a:stretch>
        </p:blipFill>
        <p:spPr bwMode="auto">
          <a:xfrm>
            <a:off x="228600" y="3358674"/>
            <a:ext cx="42672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18"/>
          <p:cNvPicPr>
            <a:picLocks noChangeAspect="1" noChangeArrowheads="1"/>
          </p:cNvPicPr>
          <p:nvPr/>
        </p:nvPicPr>
        <p:blipFill>
          <a:blip r:embed="rId3" cstate="print"/>
          <a:srcRect l="7750" t="3011" r="9886" b="54543"/>
          <a:stretch>
            <a:fillRect/>
          </a:stretch>
        </p:blipFill>
        <p:spPr bwMode="auto">
          <a:xfrm>
            <a:off x="228600" y="474786"/>
            <a:ext cx="4343400" cy="3169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:\DATA\Local Disk (G)\IIED Density Study\Pictures - Fareena Chanda\PAPAOSH_JPG\NVA_12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8" y="826477"/>
            <a:ext cx="3694659" cy="5275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0874-E40F-40CE-AB02-18529EF66313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648974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ChangeArrowheads="1"/>
          </p:cNvSpPr>
          <p:nvPr/>
        </p:nvSpPr>
        <p:spPr bwMode="auto">
          <a:xfrm>
            <a:off x="93786" y="1331631"/>
            <a:ext cx="8880232" cy="497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 anchor="ctr">
            <a:spAutoFit/>
          </a:bodyPr>
          <a:lstStyle/>
          <a:p>
            <a:pPr indent="422041"/>
            <a:r>
              <a:rPr lang="en-GB" sz="1292" b="1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Age Group 15 – 24: </a:t>
            </a:r>
            <a:endParaRPr lang="en-US" sz="1292" dirty="0">
              <a:latin typeface="Adobe Fangsong Std R" panose="02020400000000000000" pitchFamily="18" charset="-128"/>
              <a:ea typeface="Adobe Fangsong Std R" panose="02020400000000000000" pitchFamily="18" charset="-128"/>
              <a:cs typeface="Arial" pitchFamily="34" charset="0"/>
            </a:endParaRPr>
          </a:p>
          <a:p>
            <a:pPr indent="422041"/>
            <a:r>
              <a:rPr lang="en-GB" sz="1292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Married percentage		</a:t>
            </a:r>
            <a:r>
              <a:rPr lang="en-GB" sz="1292" dirty="0" smtClean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	</a:t>
            </a:r>
            <a:r>
              <a:rPr lang="en-GB" sz="1292" dirty="0" smtClean="0">
                <a:solidFill>
                  <a:srgbClr val="FF3300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1981</a:t>
            </a:r>
            <a:r>
              <a:rPr lang="en-GB" sz="1292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		</a:t>
            </a:r>
            <a:r>
              <a:rPr lang="en-GB" sz="1292" dirty="0">
                <a:solidFill>
                  <a:srgbClr val="FF3300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2006</a:t>
            </a:r>
            <a:endParaRPr lang="en-US" sz="1292" dirty="0">
              <a:solidFill>
                <a:srgbClr val="FF3300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  <a:cs typeface="Arial" pitchFamily="34" charset="0"/>
            </a:endParaRPr>
          </a:p>
          <a:p>
            <a:pPr indent="422041"/>
            <a:r>
              <a:rPr lang="en-GB" sz="1292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             Men			13.39		7      (extrapolated from the 1998 Census)</a:t>
            </a:r>
            <a:endParaRPr lang="en-US" sz="1292" dirty="0">
              <a:latin typeface="Adobe Fangsong Std R" panose="02020400000000000000" pitchFamily="18" charset="-128"/>
              <a:ea typeface="Adobe Fangsong Std R" panose="02020400000000000000" pitchFamily="18" charset="-128"/>
              <a:cs typeface="Arial" pitchFamily="34" charset="0"/>
            </a:endParaRPr>
          </a:p>
          <a:p>
            <a:pPr indent="422041"/>
            <a:r>
              <a:rPr lang="en-GB" sz="1292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             Women		                   </a:t>
            </a:r>
            <a:r>
              <a:rPr lang="en-GB" sz="1292" dirty="0" smtClean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37.45</a:t>
            </a:r>
            <a:r>
              <a:rPr lang="en-GB" sz="1292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		</a:t>
            </a:r>
            <a:r>
              <a:rPr lang="en-GB" sz="1292" dirty="0" smtClean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17    </a:t>
            </a:r>
            <a:r>
              <a:rPr lang="en-GB" sz="1292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(extrapolated from the 1998 Census) </a:t>
            </a:r>
            <a:endParaRPr lang="en-US" sz="1292" dirty="0">
              <a:latin typeface="Adobe Fangsong Std R" panose="02020400000000000000" pitchFamily="18" charset="-128"/>
              <a:ea typeface="Adobe Fangsong Std R" panose="02020400000000000000" pitchFamily="18" charset="-128"/>
              <a:cs typeface="Arial" pitchFamily="34" charset="0"/>
            </a:endParaRPr>
          </a:p>
          <a:p>
            <a:pPr indent="422041"/>
            <a:r>
              <a:rPr lang="en-GB" sz="1292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Literacy percentage 		</a:t>
            </a:r>
            <a:r>
              <a:rPr lang="en-GB" sz="1292" dirty="0" smtClean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	</a:t>
            </a:r>
            <a:r>
              <a:rPr lang="en-GB" sz="1292" dirty="0" smtClean="0">
                <a:solidFill>
                  <a:srgbClr val="FF3300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1981</a:t>
            </a:r>
            <a:r>
              <a:rPr lang="en-GB" sz="1292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		</a:t>
            </a:r>
            <a:r>
              <a:rPr lang="en-GB" sz="1292" dirty="0">
                <a:solidFill>
                  <a:srgbClr val="FF3300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2006</a:t>
            </a:r>
            <a:endParaRPr lang="en-US" sz="1292" dirty="0">
              <a:solidFill>
                <a:srgbClr val="FF3300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  <a:cs typeface="Arial" pitchFamily="34" charset="0"/>
            </a:endParaRPr>
          </a:p>
          <a:p>
            <a:pPr indent="422041"/>
            <a:r>
              <a:rPr lang="en-GB" sz="1292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	    Men			</a:t>
            </a:r>
            <a:r>
              <a:rPr lang="en-GB" sz="1292" dirty="0" smtClean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68.08</a:t>
            </a:r>
            <a:r>
              <a:rPr lang="en-GB" sz="1292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		</a:t>
            </a:r>
            <a:r>
              <a:rPr lang="en-GB" sz="1292" dirty="0" smtClean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85    </a:t>
            </a:r>
            <a:r>
              <a:rPr lang="en-GB" sz="1292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(extrapolated from the 1998 Census)	</a:t>
            </a:r>
            <a:endParaRPr lang="en-US" sz="1292" dirty="0">
              <a:latin typeface="Adobe Fangsong Std R" panose="02020400000000000000" pitchFamily="18" charset="-128"/>
              <a:ea typeface="Adobe Fangsong Std R" panose="02020400000000000000" pitchFamily="18" charset="-128"/>
              <a:cs typeface="Arial" pitchFamily="34" charset="0"/>
            </a:endParaRPr>
          </a:p>
          <a:p>
            <a:pPr indent="422041"/>
            <a:r>
              <a:rPr lang="en-GB" sz="1292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	    Women		                   </a:t>
            </a:r>
            <a:r>
              <a:rPr lang="en-GB" sz="1292" dirty="0" smtClean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64.01</a:t>
            </a:r>
            <a:r>
              <a:rPr lang="en-GB" sz="1292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		</a:t>
            </a:r>
            <a:r>
              <a:rPr lang="en-GB" sz="1292" dirty="0" smtClean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81    </a:t>
            </a:r>
            <a:r>
              <a:rPr lang="en-GB" sz="1292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(extrapolated from the 1998 Census)</a:t>
            </a:r>
          </a:p>
          <a:p>
            <a:pPr indent="422041"/>
            <a:endParaRPr lang="en-US" sz="1292" dirty="0">
              <a:latin typeface="Adobe Fangsong Std R" panose="02020400000000000000" pitchFamily="18" charset="-128"/>
              <a:ea typeface="Adobe Fangsong Std R" panose="02020400000000000000" pitchFamily="18" charset="-128"/>
              <a:cs typeface="Arial" pitchFamily="34" charset="0"/>
            </a:endParaRPr>
          </a:p>
          <a:p>
            <a:pPr indent="422041"/>
            <a:r>
              <a:rPr lang="en-GB" sz="1292" b="1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Nuclear Family Formation:</a:t>
            </a:r>
            <a:r>
              <a:rPr lang="en-GB" sz="1292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	 </a:t>
            </a:r>
            <a:r>
              <a:rPr lang="en-GB" sz="1292" dirty="0" smtClean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 	</a:t>
            </a:r>
            <a:r>
              <a:rPr lang="en-GB" sz="1292" dirty="0" smtClean="0">
                <a:solidFill>
                  <a:srgbClr val="FF3300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1987</a:t>
            </a:r>
            <a:r>
              <a:rPr lang="en-GB" sz="1292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		</a:t>
            </a:r>
            <a:r>
              <a:rPr lang="en-GB" sz="1292" dirty="0">
                <a:solidFill>
                  <a:srgbClr val="FF3300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2006</a:t>
            </a:r>
            <a:endParaRPr lang="en-US" sz="1292" dirty="0">
              <a:solidFill>
                <a:srgbClr val="FF3300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  <a:cs typeface="Arial" pitchFamily="34" charset="0"/>
            </a:endParaRPr>
          </a:p>
          <a:p>
            <a:pPr indent="422041"/>
            <a:r>
              <a:rPr lang="en-GB" sz="1292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Percentage of nuclear families                </a:t>
            </a:r>
            <a:r>
              <a:rPr lang="en-GB" sz="1292" dirty="0" smtClean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	57.00</a:t>
            </a:r>
            <a:r>
              <a:rPr lang="en-GB" sz="1292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		84.54	</a:t>
            </a:r>
          </a:p>
          <a:p>
            <a:pPr indent="422041"/>
            <a:r>
              <a:rPr lang="en-GB" sz="1292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		</a:t>
            </a:r>
            <a:endParaRPr lang="en-US" sz="1292" dirty="0">
              <a:latin typeface="Adobe Fangsong Std R" panose="02020400000000000000" pitchFamily="18" charset="-128"/>
              <a:ea typeface="Adobe Fangsong Std R" panose="02020400000000000000" pitchFamily="18" charset="-128"/>
              <a:cs typeface="Arial" pitchFamily="34" charset="0"/>
            </a:endParaRPr>
          </a:p>
          <a:p>
            <a:pPr indent="422041"/>
            <a:r>
              <a:rPr lang="en-GB" sz="1292" b="1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Court Marriages: </a:t>
            </a:r>
            <a:endParaRPr lang="en-US" sz="1292" dirty="0">
              <a:latin typeface="Adobe Fangsong Std R" panose="02020400000000000000" pitchFamily="18" charset="-128"/>
              <a:ea typeface="Adobe Fangsong Std R" panose="02020400000000000000" pitchFamily="18" charset="-128"/>
              <a:cs typeface="Arial" pitchFamily="34" charset="0"/>
            </a:endParaRPr>
          </a:p>
          <a:p>
            <a:pPr indent="422041"/>
            <a:r>
              <a:rPr lang="en-GB" sz="1292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Data shows an increase in geometric progression </a:t>
            </a:r>
          </a:p>
          <a:p>
            <a:pPr indent="422041"/>
            <a:endParaRPr lang="en-US" sz="1292" dirty="0">
              <a:latin typeface="Adobe Fangsong Std R" panose="02020400000000000000" pitchFamily="18" charset="-128"/>
              <a:ea typeface="Adobe Fangsong Std R" panose="02020400000000000000" pitchFamily="18" charset="-128"/>
              <a:cs typeface="Arial" pitchFamily="34" charset="0"/>
            </a:endParaRPr>
          </a:p>
          <a:p>
            <a:pPr indent="422041"/>
            <a:r>
              <a:rPr lang="en-GB" sz="1292" b="1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Women Students in Public Sector Universities: </a:t>
            </a:r>
            <a:endParaRPr lang="en-US" sz="1292" dirty="0">
              <a:latin typeface="Adobe Fangsong Std R" panose="02020400000000000000" pitchFamily="18" charset="-128"/>
              <a:ea typeface="Adobe Fangsong Std R" panose="02020400000000000000" pitchFamily="18" charset="-128"/>
              <a:cs typeface="Arial" pitchFamily="34" charset="0"/>
            </a:endParaRPr>
          </a:p>
          <a:p>
            <a:pPr lvl="1">
              <a:buFontTx/>
              <a:buChar char="•"/>
            </a:pPr>
            <a:r>
              <a:rPr lang="en-GB" sz="1292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 Karachi University		68 %		</a:t>
            </a:r>
          </a:p>
          <a:p>
            <a:pPr lvl="1">
              <a:buFontTx/>
              <a:buChar char="•"/>
            </a:pPr>
            <a:r>
              <a:rPr lang="en-GB" sz="1292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 Medical students		87 %</a:t>
            </a:r>
          </a:p>
          <a:p>
            <a:pPr lvl="1">
              <a:buFontTx/>
              <a:buChar char="•"/>
            </a:pPr>
            <a:r>
              <a:rPr lang="en-GB" sz="1292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 Engineering University		50 % (about)</a:t>
            </a:r>
          </a:p>
          <a:p>
            <a:pPr lvl="1">
              <a:buFontTx/>
              <a:buChar char="•"/>
            </a:pPr>
            <a:r>
              <a:rPr lang="en-GB" sz="1292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 Architecture and planning		92 % </a:t>
            </a:r>
            <a:endParaRPr lang="en-US" sz="1292" dirty="0">
              <a:latin typeface="Adobe Fangsong Std R" panose="02020400000000000000" pitchFamily="18" charset="-128"/>
              <a:ea typeface="Adobe Fangsong Std R" panose="02020400000000000000" pitchFamily="18" charset="-128"/>
              <a:cs typeface="Arial" pitchFamily="34" charset="0"/>
            </a:endParaRPr>
          </a:p>
          <a:p>
            <a:pPr indent="422041" eaLnBrk="0" hangingPunct="0"/>
            <a:endParaRPr lang="en-US" sz="1292" dirty="0">
              <a:latin typeface="Adobe Fangsong Std R" panose="02020400000000000000" pitchFamily="18" charset="-128"/>
              <a:ea typeface="Adobe Fangsong Std R" panose="02020400000000000000" pitchFamily="18" charset="-128"/>
              <a:cs typeface="Arial" pitchFamily="34" charset="0"/>
            </a:endParaRPr>
          </a:p>
          <a:p>
            <a:pPr indent="422041" eaLnBrk="0" hangingPunct="0"/>
            <a:r>
              <a:rPr lang="en-US" sz="1292" b="1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Repercussions of social change</a:t>
            </a:r>
          </a:p>
          <a:p>
            <a:pPr lvl="1" eaLnBrk="0" hangingPunct="0">
              <a:buFontTx/>
              <a:buChar char="•"/>
            </a:pPr>
            <a:r>
              <a:rPr lang="en-US" sz="1292" b="1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 </a:t>
            </a:r>
            <a:r>
              <a:rPr lang="en-US" sz="1292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Changes in</a:t>
            </a:r>
            <a:r>
              <a:rPr lang="en-US" sz="1292" b="1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 </a:t>
            </a:r>
            <a:r>
              <a:rPr lang="en-US" sz="1292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gender relations </a:t>
            </a:r>
          </a:p>
          <a:p>
            <a:pPr lvl="1" eaLnBrk="0" hangingPunct="0">
              <a:buFontTx/>
              <a:buChar char="•"/>
            </a:pPr>
            <a:r>
              <a:rPr lang="en-US" sz="1292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 Changes in use of public space</a:t>
            </a:r>
          </a:p>
          <a:p>
            <a:pPr lvl="1" eaLnBrk="0" hangingPunct="0">
              <a:buFontTx/>
              <a:buChar char="•"/>
            </a:pPr>
            <a:r>
              <a:rPr lang="en-US" sz="1292" dirty="0">
                <a:latin typeface="Adobe Fangsong Std R" panose="02020400000000000000" pitchFamily="18" charset="-128"/>
                <a:ea typeface="Adobe Fangsong Std R" panose="02020400000000000000" pitchFamily="18" charset="-128"/>
                <a:cs typeface="Arial" pitchFamily="34" charset="0"/>
              </a:rPr>
              <a:t> Conflict between tradition and social reality</a:t>
            </a:r>
          </a:p>
        </p:txBody>
      </p:sp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2743200" y="609600"/>
            <a:ext cx="327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b="1" dirty="0" smtClean="0">
                <a:ea typeface="Adobe Fan Heiti Std B" panose="020B0700000000000000" pitchFamily="34" charset="-128"/>
              </a:rPr>
              <a:t>Social Change</a:t>
            </a:r>
            <a:endParaRPr lang="en-US" sz="2800" b="1" dirty="0">
              <a:ea typeface="Adobe Fan Heiti Std B" panose="020B0700000000000000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0874-E40F-40CE-AB02-18529EF66313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97543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72439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8610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5289459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Required an urban land reform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7"/>
          </a:xfrm>
        </p:spPr>
        <p:txBody>
          <a:bodyPr>
            <a:normAutofit/>
          </a:bodyPr>
          <a:lstStyle/>
          <a:p>
            <a:r>
              <a:rPr lang="en-US" sz="1800" dirty="0" smtClean="0"/>
              <a:t>A Land Ceiling Act: No one person should own more than 500 square meters of urban land</a:t>
            </a:r>
          </a:p>
          <a:p>
            <a:endParaRPr lang="en-US" sz="1800" dirty="0" smtClean="0"/>
          </a:p>
          <a:p>
            <a:r>
              <a:rPr lang="en-US" sz="1800" dirty="0" smtClean="0"/>
              <a:t>Minimum density for any urban development project should be 450 p/ha</a:t>
            </a:r>
          </a:p>
          <a:p>
            <a:endParaRPr lang="en-US" sz="1800" dirty="0" smtClean="0"/>
          </a:p>
          <a:p>
            <a:r>
              <a:rPr lang="en-US" sz="1800" dirty="0" smtClean="0"/>
              <a:t>There should be a large enough non-utilization fee on developed urban land so as to discourage speculative investment </a:t>
            </a:r>
          </a:p>
          <a:p>
            <a:endParaRPr lang="en-US" sz="1800" dirty="0" smtClean="0"/>
          </a:p>
          <a:p>
            <a:r>
              <a:rPr lang="en-US" sz="1800" dirty="0" smtClean="0"/>
              <a:t>No loans should be offered for housing to those who have already received loans previously </a:t>
            </a:r>
          </a:p>
          <a:p>
            <a:endParaRPr lang="en-US" sz="1800" dirty="0" smtClean="0"/>
          </a:p>
          <a:p>
            <a:r>
              <a:rPr lang="en-US" sz="1800" dirty="0" smtClean="0"/>
              <a:t>The development of a land inventory and its yearly updating and publication </a:t>
            </a:r>
          </a:p>
          <a:p>
            <a:endParaRPr lang="en-US" sz="1800" dirty="0" smtClean="0"/>
          </a:p>
          <a:p>
            <a:r>
              <a:rPr lang="en-US" sz="1800" dirty="0" smtClean="0"/>
              <a:t>Technical and financial support to communities and the informal sector in housing for the densification process 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301705191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HP\Downloads\Empress Market Before af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7726" y="0"/>
            <a:ext cx="5983674" cy="678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539980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HP\Downloads\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058078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3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3241932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15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-1"/>
            <a:ext cx="9144000" cy="68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855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SCN16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2"/>
            <a:ext cx="9144000" cy="6860363"/>
          </a:xfrm>
          <a:prstGeom prst="rect">
            <a:avLst/>
          </a:prstGeom>
        </p:spPr>
      </p:pic>
      <p:pic>
        <p:nvPicPr>
          <p:cNvPr id="3" name="Picture 3" descr="DSCN16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-1"/>
            <a:ext cx="9144000" cy="68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590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ARIF HASAN\Desktop\Brussels\DSCN15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41" y="0"/>
            <a:ext cx="9150341" cy="68650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9297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400" b="1" smtClean="0"/>
              <a:t>PRE-BRITISH HINDU TEMPLES</a:t>
            </a:r>
          </a:p>
          <a:p>
            <a:pPr algn="ctr" eaLnBrk="1" hangingPunct="1">
              <a:buFontTx/>
              <a:buNone/>
            </a:pPr>
            <a:endParaRPr lang="en-US" sz="2400" smtClean="0"/>
          </a:p>
          <a:p>
            <a:pPr eaLnBrk="1" hangingPunct="1"/>
            <a:r>
              <a:rPr lang="en-US" sz="1800" smtClean="0"/>
              <a:t>Mahadev temple, Clifton, 800 BC ?</a:t>
            </a:r>
          </a:p>
          <a:p>
            <a:pPr eaLnBrk="1" hangingPunct="1"/>
            <a:r>
              <a:rPr lang="en-US" sz="1800" smtClean="0"/>
              <a:t>Punjmukhi Hanuman Maharaj Mandir, Soldier bazaar, 7th century ?</a:t>
            </a:r>
          </a:p>
          <a:p>
            <a:pPr eaLnBrk="1" hangingPunct="1"/>
            <a:r>
              <a:rPr lang="en-US" sz="1800" smtClean="0"/>
              <a:t>Krishna Mandir, Manora, 1665</a:t>
            </a:r>
          </a:p>
          <a:p>
            <a:pPr eaLnBrk="1" hangingPunct="1"/>
            <a:r>
              <a:rPr lang="en-US" sz="1800" smtClean="0"/>
              <a:t>Shitala Mata Mandir, Bhimpura, 1802</a:t>
            </a:r>
          </a:p>
          <a:p>
            <a:pPr eaLnBrk="1" hangingPunct="1"/>
            <a:r>
              <a:rPr lang="en-US" sz="1800" smtClean="0"/>
              <a:t>Devi Mandir, Mithadar 1836</a:t>
            </a:r>
          </a:p>
          <a:p>
            <a:pPr eaLnBrk="1" hangingPunct="1"/>
            <a:endParaRPr lang="en-US" sz="1800" smtClean="0"/>
          </a:p>
          <a:p>
            <a:pPr eaLnBrk="1" hangingPunct="1">
              <a:buFontTx/>
              <a:buNone/>
            </a:pPr>
            <a:r>
              <a:rPr lang="en-US" sz="1800" i="1" smtClean="0"/>
              <a:t>(Source: Aqsa &amp; Ammar)</a:t>
            </a:r>
          </a:p>
        </p:txBody>
      </p:sp>
    </p:spTree>
    <p:extLst>
      <p:ext uri="{BB962C8B-B14F-4D97-AF65-F5344CB8AC3E}">
        <p14:creationId xmlns:p14="http://schemas.microsoft.com/office/powerpoint/2010/main" xmlns="" val="211951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ata\AH Karachi\Khi Beach\Sea view survey\Clifton Beach\DSCN1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442864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ARIF HASAN\Desktop\Brussels\DSCN16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03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1422868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3" descr="C:\Documents and Settings\Administrator\Desktop\55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" y="609600"/>
            <a:ext cx="91821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4" descr="DSCN15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3" descr="Picture seaveiw 00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95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3" descr="Picture seaveiw 006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95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685800"/>
            <a:ext cx="8229600" cy="58515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i="1" dirty="0" smtClean="0">
                <a:solidFill>
                  <a:srgbClr val="FF0000"/>
                </a:solidFill>
              </a:rPr>
              <a:t>“I will not do projects that will irreparably damage the ecology and environment of the area in which they are located; I will not do projects that increase poverty, dislocate people and destroy the tangible and intangible cultural heritage of communities that live in the city; I will not do projects that destroy multi-class public space and violate environment friendly bylaws and zoning regulations; and I will always object to insensitive projects that do all this, provided I can offer viable alternatives</a:t>
            </a:r>
            <a:r>
              <a:rPr lang="en-US" sz="2800" i="1" dirty="0" smtClean="0">
                <a:solidFill>
                  <a:srgbClr val="FF0000"/>
                </a:solidFill>
              </a:rPr>
              <a:t>.” </a:t>
            </a:r>
          </a:p>
          <a:p>
            <a:pPr algn="r">
              <a:buNone/>
            </a:pPr>
            <a:r>
              <a:rPr lang="en-US" sz="2800" dirty="0" smtClean="0"/>
              <a:t>Arif </a:t>
            </a:r>
            <a:r>
              <a:rPr lang="en-US" sz="2800" dirty="0" smtClean="0"/>
              <a:t>Hasan, 1983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smtClean="0">
                <a:solidFill>
                  <a:schemeClr val="tx1"/>
                </a:solidFill>
              </a:rPr>
              <a:t>KARACHI: 1729-1843</a:t>
            </a:r>
            <a:br>
              <a:rPr lang="en-US" sz="2400" b="1" smtClean="0">
                <a:solidFill>
                  <a:schemeClr val="tx1"/>
                </a:solidFill>
              </a:rPr>
            </a:br>
            <a:r>
              <a:rPr lang="en-US" sz="2400" b="1" smtClean="0">
                <a:solidFill>
                  <a:schemeClr val="tx1"/>
                </a:solidFill>
              </a:rPr>
              <a:t>Important Events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1800" b="1" smtClean="0"/>
              <a:t>1729		Establishment of Karachi Fort</a:t>
            </a:r>
          </a:p>
          <a:p>
            <a:pPr eaLnBrk="1" hangingPunct="1">
              <a:buFontTx/>
              <a:buNone/>
            </a:pPr>
            <a:r>
              <a:rPr lang="en-US" sz="1800" b="1" smtClean="0"/>
              <a:t>1758		Shah Bunder choked</a:t>
            </a:r>
          </a:p>
          <a:p>
            <a:pPr eaLnBrk="1" hangingPunct="1">
              <a:buFontTx/>
              <a:buNone/>
            </a:pPr>
            <a:r>
              <a:rPr lang="en-US" sz="1800" b="1" smtClean="0"/>
              <a:t>1759		? Kalhoras occupy Karachi</a:t>
            </a:r>
          </a:p>
          <a:p>
            <a:pPr eaLnBrk="1" hangingPunct="1">
              <a:buFontTx/>
              <a:buNone/>
            </a:pPr>
            <a:r>
              <a:rPr lang="en-US" sz="1800" b="1" smtClean="0"/>
              <a:t>1767		? Karachi given to the Khan of Kalat as blood money 		by the Kalhoras for killing the Khan’s brother</a:t>
            </a:r>
          </a:p>
          <a:p>
            <a:pPr eaLnBrk="1" hangingPunct="1">
              <a:buFontTx/>
              <a:buNone/>
            </a:pPr>
            <a:r>
              <a:rPr lang="en-US" sz="1800" b="1" smtClean="0"/>
              <a:t>1783		Talpurs take Sindh</a:t>
            </a:r>
          </a:p>
          <a:p>
            <a:pPr eaLnBrk="1" hangingPunct="1">
              <a:buFontTx/>
              <a:buNone/>
            </a:pPr>
            <a:r>
              <a:rPr lang="en-US" sz="1800" b="1" smtClean="0"/>
              <a:t>1792		First siege of Karachi by the Talpurs</a:t>
            </a:r>
          </a:p>
          <a:p>
            <a:pPr eaLnBrk="1" hangingPunct="1">
              <a:buFontTx/>
              <a:buNone/>
            </a:pPr>
            <a:r>
              <a:rPr lang="en-US" sz="1800" b="1" smtClean="0"/>
              <a:t>1794		Second siege of Karachi. Karachi taken</a:t>
            </a:r>
          </a:p>
          <a:p>
            <a:pPr eaLnBrk="1" hangingPunct="1">
              <a:buFontTx/>
              <a:buNone/>
            </a:pPr>
            <a:r>
              <a:rPr lang="en-US" sz="1800" b="1" smtClean="0"/>
              <a:t>1795		Manora Fort constructed</a:t>
            </a:r>
          </a:p>
          <a:p>
            <a:pPr eaLnBrk="1" hangingPunct="1">
              <a:buFontTx/>
              <a:buNone/>
            </a:pPr>
            <a:r>
              <a:rPr lang="en-US" sz="1800" b="1" smtClean="0"/>
              <a:t>1796		Suppression of the Vaghers of Gomti</a:t>
            </a:r>
          </a:p>
          <a:p>
            <a:pPr eaLnBrk="1" hangingPunct="1">
              <a:buFontTx/>
              <a:buNone/>
            </a:pPr>
            <a:r>
              <a:rPr lang="en-US" sz="1800" b="1" smtClean="0"/>
              <a:t>1839		British occupy Karachi</a:t>
            </a:r>
          </a:p>
          <a:p>
            <a:pPr eaLnBrk="1" hangingPunct="1">
              <a:buFontTx/>
              <a:buNone/>
            </a:pPr>
            <a:r>
              <a:rPr lang="en-US" sz="1800" b="1" smtClean="0"/>
              <a:t>1843		British annex Sindh</a:t>
            </a:r>
          </a:p>
          <a:p>
            <a:pPr eaLnBrk="1" hangingPunct="1">
              <a:buFontTx/>
              <a:buNone/>
            </a:pPr>
            <a:endParaRPr lang="en-US" sz="1800" b="1" smtClean="0"/>
          </a:p>
        </p:txBody>
      </p:sp>
    </p:spTree>
    <p:extLst>
      <p:ext uri="{BB962C8B-B14F-4D97-AF65-F5344CB8AC3E}">
        <p14:creationId xmlns:p14="http://schemas.microsoft.com/office/powerpoint/2010/main" xmlns="" val="123807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pPr eaLnBrk="1" hangingPunct="1"/>
            <a:r>
              <a:rPr lang="en-US" sz="2400" b="1" smtClean="0">
                <a:solidFill>
                  <a:schemeClr val="tx1"/>
                </a:solidFill>
              </a:rPr>
              <a:t>KARACHI: 1843-1947</a:t>
            </a:r>
            <a:br>
              <a:rPr lang="en-US" sz="2400" b="1" smtClean="0">
                <a:solidFill>
                  <a:schemeClr val="tx1"/>
                </a:solidFill>
              </a:rPr>
            </a:br>
            <a:r>
              <a:rPr lang="en-US" sz="2400" b="1" smtClean="0">
                <a:solidFill>
                  <a:schemeClr val="tx1"/>
                </a:solidFill>
              </a:rPr>
              <a:t>Important Events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8392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b="1" dirty="0" smtClean="0"/>
              <a:t>1843-56		Development of the port. Population increases to 57000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b="1" dirty="0" smtClean="0"/>
              <a:t>1848		Fortification walls demolished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b="1" dirty="0" smtClean="0"/>
              <a:t>1857		“Rebellion” against the British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b="1" dirty="0" smtClean="0"/>
              <a:t>1861		Construction of the Sindh Railway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b="1" dirty="0" smtClean="0"/>
              <a:t>			Perennial irrigation schemes begun in Punjab and Sindh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b="1" dirty="0" smtClean="0"/>
              <a:t>1861-65		American civil war and its effects on Karachi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b="1" dirty="0" smtClean="0"/>
              <a:t>1868		Karachi becomes the largest exporter of wheat and cotton in 		                 India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b="1" dirty="0" smtClean="0"/>
              <a:t>1869		Railway link with Punjab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b="1" dirty="0" smtClean="0"/>
              <a:t>			Suez Canal opened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b="1" dirty="0" smtClean="0"/>
              <a:t>1884		Tramway established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b="1" dirty="0" smtClean="0"/>
              <a:t>1901-11		The major Punjab-Sindh irrigation schemes completed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b="1" dirty="0" smtClean="0"/>
              <a:t>1914-22		Karachi becomes the headquarters for British intervention in 		                 Central Asia during the First World War.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b="1" dirty="0" smtClean="0"/>
              <a:t>1924		Karachi becomes first airport in India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b="1" dirty="0" smtClean="0"/>
              <a:t>1929		</a:t>
            </a:r>
            <a:r>
              <a:rPr lang="en-US" sz="1800" b="1" dirty="0" err="1" smtClean="0"/>
              <a:t>Miram’s</a:t>
            </a:r>
            <a:r>
              <a:rPr lang="en-US" sz="1800" b="1" dirty="0" smtClean="0"/>
              <a:t> plan for Karachi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b="1" dirty="0" smtClean="0"/>
              <a:t>1935		Karachi separated from Bombay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b="1" dirty="0" smtClean="0"/>
              <a:t>1947		Capital of Pakistan (First Centre-Karachi-Sindh conflict)</a:t>
            </a:r>
          </a:p>
        </p:txBody>
      </p:sp>
    </p:spTree>
    <p:extLst>
      <p:ext uri="{BB962C8B-B14F-4D97-AF65-F5344CB8AC3E}">
        <p14:creationId xmlns:p14="http://schemas.microsoft.com/office/powerpoint/2010/main" xmlns="" val="109354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:\Data\4.AH Maps &amp; Related studies\maps\M02_Historical Maps of Karachi (reproduced from various books and sources)\OLD KARACH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4963" y="0"/>
            <a:ext cx="5934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19508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lide-7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320675"/>
            <a:ext cx="8382000" cy="6232525"/>
          </a:xfrm>
          <a:noFill/>
        </p:spPr>
      </p:pic>
    </p:spTree>
    <p:extLst>
      <p:ext uri="{BB962C8B-B14F-4D97-AF65-F5344CB8AC3E}">
        <p14:creationId xmlns:p14="http://schemas.microsoft.com/office/powerpoint/2010/main" xmlns="" val="236914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Web Pic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6540"/>
          <a:stretch>
            <a:fillRect/>
          </a:stretch>
        </p:blipFill>
        <p:spPr>
          <a:xfrm>
            <a:off x="4800600" y="846138"/>
            <a:ext cx="3810000" cy="2495550"/>
          </a:xfrm>
          <a:noFill/>
        </p:spPr>
      </p:pic>
      <p:pic>
        <p:nvPicPr>
          <p:cNvPr id="26627" name="Picture 3" descr="Web Pic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3722688"/>
            <a:ext cx="4343400" cy="2449512"/>
          </a:xfrm>
          <a:noFill/>
        </p:spPr>
      </p:pic>
      <p:pic>
        <p:nvPicPr>
          <p:cNvPr id="26628" name="Picture 4" descr="Web Pic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 t="2995"/>
          <a:stretch>
            <a:fillRect/>
          </a:stretch>
        </p:blipFill>
        <p:spPr>
          <a:xfrm>
            <a:off x="381000" y="838200"/>
            <a:ext cx="4267200" cy="2519363"/>
          </a:xfrm>
          <a:noFill/>
        </p:spPr>
      </p:pic>
      <p:pic>
        <p:nvPicPr>
          <p:cNvPr id="26629" name="Picture 5" descr="Karachi street view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1888" t="2707" r="3773" b="2538"/>
          <a:stretch>
            <a:fillRect/>
          </a:stretch>
        </p:blipFill>
        <p:spPr bwMode="auto">
          <a:xfrm>
            <a:off x="4800600" y="3494088"/>
            <a:ext cx="3810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9837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oly Trinity church-190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3602038"/>
            <a:ext cx="3963988" cy="2417762"/>
          </a:xfrm>
          <a:noFill/>
        </p:spPr>
      </p:pic>
      <p:pic>
        <p:nvPicPr>
          <p:cNvPr id="27651" name="Picture 3" descr="Frere hall-190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4400" y="704850"/>
            <a:ext cx="3733800" cy="2744788"/>
          </a:xfrm>
          <a:noFill/>
        </p:spPr>
      </p:pic>
      <p:pic>
        <p:nvPicPr>
          <p:cNvPr id="27652" name="Picture 4" descr="Birds Eye view of Khi1-190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 t="19890"/>
          <a:stretch>
            <a:fillRect/>
          </a:stretch>
        </p:blipFill>
        <p:spPr>
          <a:xfrm>
            <a:off x="533400" y="706438"/>
            <a:ext cx="3962400" cy="2743200"/>
          </a:xfrm>
          <a:noFill/>
        </p:spPr>
      </p:pic>
      <p:pic>
        <p:nvPicPr>
          <p:cNvPr id="27653" name="Picture 5" descr="Web Pic-5 Napier%20Barracks%20(1)_sm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602038"/>
            <a:ext cx="3810000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1825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addar bazar-190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7970"/>
          <a:stretch>
            <a:fillRect/>
          </a:stretch>
        </p:blipFill>
        <p:spPr>
          <a:xfrm>
            <a:off x="609600" y="727075"/>
            <a:ext cx="3886200" cy="2397125"/>
          </a:xfrm>
          <a:noFill/>
        </p:spPr>
      </p:pic>
      <p:pic>
        <p:nvPicPr>
          <p:cNvPr id="30723" name="Picture 3" descr="Web Pic City%20Views%20Old%20early%2020c%202_smal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685800"/>
            <a:ext cx="4038600" cy="2470150"/>
          </a:xfrm>
          <a:noFill/>
        </p:spPr>
      </p:pic>
      <p:pic>
        <p:nvPicPr>
          <p:cNvPr id="30724" name="Picture 4" descr="Keny-3 copy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8200" y="3325813"/>
            <a:ext cx="4038600" cy="3030537"/>
          </a:xfrm>
          <a:noFill/>
        </p:spPr>
      </p:pic>
      <p:pic>
        <p:nvPicPr>
          <p:cNvPr id="30725" name="Picture 5" descr="Bird's Eye view of Khi2-190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 t="7957"/>
          <a:stretch>
            <a:fillRect/>
          </a:stretch>
        </p:blipFill>
        <p:spPr>
          <a:xfrm>
            <a:off x="609600" y="3308350"/>
            <a:ext cx="3810000" cy="3048000"/>
          </a:xfrm>
          <a:noFill/>
        </p:spPr>
      </p:pic>
    </p:spTree>
    <p:extLst>
      <p:ext uri="{BB962C8B-B14F-4D97-AF65-F5344CB8AC3E}">
        <p14:creationId xmlns:p14="http://schemas.microsoft.com/office/powerpoint/2010/main" xmlns="" val="257758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Book-2 copy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685800"/>
            <a:ext cx="3810000" cy="2441575"/>
          </a:xfrm>
          <a:noFill/>
        </p:spPr>
      </p:pic>
      <p:pic>
        <p:nvPicPr>
          <p:cNvPr id="28675" name="Picture 3" descr="Book-2 copy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4400" y="692150"/>
            <a:ext cx="3733800" cy="2432050"/>
          </a:xfrm>
          <a:noFill/>
        </p:spPr>
      </p:pic>
      <p:pic>
        <p:nvPicPr>
          <p:cNvPr id="28676" name="Picture 4" descr="Web Pic City%20Views%20Old%20pc1890_smal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85800" y="3581400"/>
            <a:ext cx="3810000" cy="2352675"/>
          </a:xfrm>
          <a:noFill/>
        </p:spPr>
      </p:pic>
      <p:pic>
        <p:nvPicPr>
          <p:cNvPr id="28677" name="Picture 5" descr="Horse Pulled Tram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724400" y="3352800"/>
            <a:ext cx="3775075" cy="2576513"/>
          </a:xfrm>
          <a:noFill/>
        </p:spPr>
      </p:pic>
    </p:spTree>
    <p:extLst>
      <p:ext uri="{BB962C8B-B14F-4D97-AF65-F5344CB8AC3E}">
        <p14:creationId xmlns:p14="http://schemas.microsoft.com/office/powerpoint/2010/main" xmlns="" val="22308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attell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229600" cy="611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9753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Keny-1 copy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24400" y="731838"/>
            <a:ext cx="3429000" cy="2468562"/>
          </a:xfrm>
          <a:noFill/>
        </p:spPr>
      </p:pic>
      <p:pic>
        <p:nvPicPr>
          <p:cNvPr id="29699" name="Picture 3" descr="Book-1 copy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14400" y="790575"/>
            <a:ext cx="3657600" cy="2409825"/>
          </a:xfrm>
          <a:noFill/>
        </p:spPr>
      </p:pic>
      <p:pic>
        <p:nvPicPr>
          <p:cNvPr id="29700" name="Picture 4" descr="Keny-2 cop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38200" y="3352800"/>
            <a:ext cx="3733800" cy="2738438"/>
          </a:xfrm>
          <a:noFill/>
        </p:spPr>
      </p:pic>
      <p:pic>
        <p:nvPicPr>
          <p:cNvPr id="29701" name="Picture 5" descr="Web Pic 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724400" y="3429000"/>
            <a:ext cx="3429000" cy="2579688"/>
          </a:xfrm>
          <a:noFill/>
        </p:spPr>
      </p:pic>
    </p:spTree>
    <p:extLst>
      <p:ext uri="{BB962C8B-B14F-4D97-AF65-F5344CB8AC3E}">
        <p14:creationId xmlns:p14="http://schemas.microsoft.com/office/powerpoint/2010/main" xmlns="" val="76230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smtClean="0">
                <a:solidFill>
                  <a:schemeClr val="tx1"/>
                </a:solidFill>
              </a:rPr>
              <a:t>KARACHI’S DEMOGRAPHY ON THE EVE OF PARTITION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181600"/>
          </a:xfrm>
        </p:spPr>
        <p:txBody>
          <a:bodyPr/>
          <a:lstStyle/>
          <a:p>
            <a:pPr eaLnBrk="1" hangingPunct="1"/>
            <a:r>
              <a:rPr lang="en-US" sz="1800" b="1" smtClean="0"/>
              <a:t>Population	450,000	(1,137,000 in 1951)</a:t>
            </a:r>
          </a:p>
          <a:p>
            <a:pPr eaLnBrk="1" hangingPunct="1"/>
            <a:r>
              <a:rPr lang="en-US" sz="1800" b="1" smtClean="0"/>
              <a:t>Languages spoken: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800" smtClean="0"/>
              <a:t>Sindhi		61.2%	(8.6% in 1951)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800" smtClean="0"/>
              <a:t>Baluchi		8.6%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800" smtClean="0"/>
              <a:t>Urdu/Hindi 	6.3%	(50% in 1951)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800" smtClean="0"/>
              <a:t>Punjabi		4.3%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800" smtClean="0"/>
              <a:t>Gujrati		3.5%</a:t>
            </a:r>
          </a:p>
          <a:p>
            <a:pPr eaLnBrk="1" hangingPunct="1">
              <a:buFontTx/>
              <a:buNone/>
            </a:pPr>
            <a:endParaRPr lang="en-US" sz="1800" smtClean="0"/>
          </a:p>
          <a:p>
            <a:pPr eaLnBrk="1" hangingPunct="1"/>
            <a:r>
              <a:rPr lang="en-US" sz="1800" b="1" smtClean="0"/>
              <a:t>Religions: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800" smtClean="0"/>
              <a:t>Hindus		51.0%	(2% in 1951)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800" smtClean="0"/>
              <a:t>Muslims		42.0%	(96% in 1951)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800" smtClean="0"/>
              <a:t>Christians		3.5%</a:t>
            </a:r>
          </a:p>
          <a:p>
            <a:pPr lvl="1" eaLnBrk="1" hangingPunct="1">
              <a:buFont typeface="Wingdings" pitchFamily="2" charset="2"/>
              <a:buChar char="q"/>
            </a:pPr>
            <a:r>
              <a:rPr lang="en-US" sz="1800" smtClean="0"/>
              <a:t>Parsis		1.1%</a:t>
            </a:r>
          </a:p>
        </p:txBody>
      </p:sp>
    </p:spTree>
    <p:extLst>
      <p:ext uri="{BB962C8B-B14F-4D97-AF65-F5344CB8AC3E}">
        <p14:creationId xmlns:p14="http://schemas.microsoft.com/office/powerpoint/2010/main" xmlns="" val="138110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lide-1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960438"/>
            <a:ext cx="8229600" cy="4983162"/>
          </a:xfrm>
          <a:noFill/>
        </p:spPr>
      </p:pic>
    </p:spTree>
    <p:extLst>
      <p:ext uri="{BB962C8B-B14F-4D97-AF65-F5344CB8AC3E}">
        <p14:creationId xmlns:p14="http://schemas.microsoft.com/office/powerpoint/2010/main" xmlns="" val="104119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lide-1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069975"/>
            <a:ext cx="8308975" cy="4568825"/>
          </a:xfrm>
          <a:noFill/>
        </p:spPr>
      </p:pic>
    </p:spTree>
    <p:extLst>
      <p:ext uri="{BB962C8B-B14F-4D97-AF65-F5344CB8AC3E}">
        <p14:creationId xmlns:p14="http://schemas.microsoft.com/office/powerpoint/2010/main" xmlns="" val="29336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lide-17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630238"/>
            <a:ext cx="8229600" cy="5465762"/>
          </a:xfrm>
          <a:noFill/>
        </p:spPr>
      </p:pic>
    </p:spTree>
    <p:extLst>
      <p:ext uri="{BB962C8B-B14F-4D97-AF65-F5344CB8AC3E}">
        <p14:creationId xmlns:p14="http://schemas.microsoft.com/office/powerpoint/2010/main" xmlns="" val="123400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7" descr="Slide38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100" y="457200"/>
            <a:ext cx="7988300" cy="587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137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/>
          <a:lstStyle/>
          <a:p>
            <a:pPr eaLnBrk="1" hangingPunct="1"/>
            <a:r>
              <a:rPr lang="en-US" sz="2400" b="1" dirty="0" err="1" smtClean="0"/>
              <a:t>SADAR</a:t>
            </a:r>
            <a:r>
              <a:rPr lang="en-US" sz="2400" b="1" dirty="0" smtClean="0"/>
              <a:t>:  </a:t>
            </a:r>
            <a:r>
              <a:rPr lang="en-US" sz="2400" b="1" dirty="0" smtClean="0">
                <a:solidFill>
                  <a:schemeClr val="tx1"/>
                </a:solidFill>
              </a:rPr>
              <a:t>WHAT WAS – WHAT IS COMPARISON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524000"/>
            <a:ext cx="72390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b="1" dirty="0" smtClean="0"/>
              <a:t>WHAT WAS					WHAT IS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dirty="0" smtClean="0"/>
              <a:t>	</a:t>
            </a:r>
            <a:r>
              <a:rPr lang="en-US" sz="1600" dirty="0" smtClean="0"/>
              <a:t>44	Old business houses				                    9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dirty="0" smtClean="0"/>
              <a:t>	7	Halls						4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dirty="0" smtClean="0"/>
              <a:t>	4	Playgrounds					2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dirty="0" smtClean="0"/>
              <a:t>	5	Clubs / Associations					5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dirty="0" smtClean="0"/>
              <a:t>	6	Churches						5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dirty="0" smtClean="0"/>
              <a:t>	9	Schools						6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dirty="0" smtClean="0"/>
              <a:t>	2	Health institutions					1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dirty="0" smtClean="0"/>
              <a:t>	6	Libraries						2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dirty="0" smtClean="0"/>
              <a:t>	17	Book shops					3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dirty="0" smtClean="0"/>
              <a:t>	37	Eating Places					3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dirty="0" smtClean="0"/>
              <a:t>	17	Bars						0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dirty="0" smtClean="0"/>
              <a:t>	11	Billiard rooms					0</a:t>
            </a:r>
          </a:p>
          <a:p>
            <a:pPr>
              <a:lnSpc>
                <a:spcPct val="90000"/>
              </a:lnSpc>
              <a:buNone/>
            </a:pPr>
            <a:r>
              <a:rPr lang="en-US" sz="1600" dirty="0" smtClean="0"/>
              <a:t>	12	Cinemas </a:t>
            </a:r>
            <a:r>
              <a:rPr lang="en-US" sz="1600" b="1" dirty="0" smtClean="0"/>
              <a:t>(136 in Karachi)</a:t>
            </a:r>
            <a:r>
              <a:rPr lang="en-US" sz="1600" dirty="0" smtClean="0"/>
              <a:t> 				4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dirty="0" smtClean="0"/>
              <a:t>	</a:t>
            </a:r>
            <a:r>
              <a:rPr lang="en-US" sz="1600" u="sng" dirty="0" smtClean="0"/>
              <a:t>4	Music and dance schools				0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dirty="0" smtClean="0"/>
              <a:t>	181	Total					                  45</a:t>
            </a:r>
          </a:p>
        </p:txBody>
      </p:sp>
    </p:spTree>
    <p:extLst>
      <p:ext uri="{BB962C8B-B14F-4D97-AF65-F5344CB8AC3E}">
        <p14:creationId xmlns:p14="http://schemas.microsoft.com/office/powerpoint/2010/main" xmlns="" val="180739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sz="2400" b="1" smtClean="0">
                <a:solidFill>
                  <a:schemeClr val="tx1"/>
                </a:solidFill>
              </a:rPr>
              <a:t>THE OLD CITY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7912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n-US" sz="1800" smtClean="0"/>
              <a:t>Port activity 1951: 2.8 million tons per year (about 95% by railways)</a:t>
            </a:r>
          </a:p>
          <a:p>
            <a:pPr algn="just" eaLnBrk="1" hangingPunct="1">
              <a:lnSpc>
                <a:spcPct val="90000"/>
              </a:lnSpc>
            </a:pPr>
            <a:endParaRPr lang="en-US" sz="1800" smtClean="0"/>
          </a:p>
          <a:p>
            <a:pPr algn="just" eaLnBrk="1" hangingPunct="1">
              <a:lnSpc>
                <a:spcPct val="90000"/>
              </a:lnSpc>
            </a:pPr>
            <a:r>
              <a:rPr lang="en-US" sz="1800" smtClean="0"/>
              <a:t>Port activity 2006: 32 million tons per year (about 80% by roads)</a:t>
            </a:r>
          </a:p>
          <a:p>
            <a:pPr algn="just" eaLnBrk="1" hangingPunct="1">
              <a:lnSpc>
                <a:spcPct val="90000"/>
              </a:lnSpc>
            </a:pPr>
            <a:endParaRPr lang="en-US" sz="1800" smtClean="0"/>
          </a:p>
          <a:p>
            <a:pPr algn="just" eaLnBrk="1" hangingPunct="1">
              <a:lnSpc>
                <a:spcPct val="90000"/>
              </a:lnSpc>
            </a:pPr>
            <a:r>
              <a:rPr lang="en-US" sz="1800" smtClean="0"/>
              <a:t>Wholesales markets in inner city serve 1.3 million population in 1951</a:t>
            </a:r>
          </a:p>
          <a:p>
            <a:pPr algn="just" eaLnBrk="1" hangingPunct="1">
              <a:lnSpc>
                <a:spcPct val="90000"/>
              </a:lnSpc>
            </a:pPr>
            <a:endParaRPr lang="en-US" sz="1800" smtClean="0"/>
          </a:p>
          <a:p>
            <a:pPr algn="just" eaLnBrk="1" hangingPunct="1">
              <a:lnSpc>
                <a:spcPct val="90000"/>
              </a:lnSpc>
            </a:pPr>
            <a:r>
              <a:rPr lang="en-US" sz="1800" smtClean="0"/>
              <a:t>Wholesales markets in inner city serve 12 million population in 2006</a:t>
            </a:r>
          </a:p>
          <a:p>
            <a:pPr algn="just" eaLnBrk="1" hangingPunct="1">
              <a:lnSpc>
                <a:spcPct val="90000"/>
              </a:lnSpc>
            </a:pPr>
            <a:endParaRPr lang="en-US" sz="1800" smtClean="0"/>
          </a:p>
          <a:p>
            <a:pPr algn="just" eaLnBrk="1" hangingPunct="1">
              <a:lnSpc>
                <a:spcPct val="90000"/>
              </a:lnSpc>
            </a:pPr>
            <a:r>
              <a:rPr lang="en-US" sz="1800" smtClean="0"/>
              <a:t>The issue of warehousing / storage:</a:t>
            </a:r>
          </a:p>
          <a:p>
            <a:pPr lvl="1" algn="just" eaLnBrk="1" hangingPunct="1">
              <a:lnSpc>
                <a:spcPct val="90000"/>
              </a:lnSpc>
              <a:buFontTx/>
              <a:buChar char="o"/>
            </a:pPr>
            <a:r>
              <a:rPr lang="en-US" sz="1800" smtClean="0"/>
              <a:t>Dhan Mandi</a:t>
            </a:r>
          </a:p>
          <a:p>
            <a:pPr lvl="1" algn="just" eaLnBrk="1" hangingPunct="1">
              <a:lnSpc>
                <a:spcPct val="90000"/>
              </a:lnSpc>
              <a:buFontTx/>
              <a:buChar char="o"/>
            </a:pPr>
            <a:r>
              <a:rPr lang="en-US" sz="1800" smtClean="0"/>
              <a:t>The Chemical Market</a:t>
            </a:r>
          </a:p>
          <a:p>
            <a:pPr lvl="1" algn="just" eaLnBrk="1" hangingPunct="1">
              <a:lnSpc>
                <a:spcPct val="90000"/>
              </a:lnSpc>
              <a:buFontTx/>
              <a:buChar char="o"/>
            </a:pPr>
            <a:r>
              <a:rPr lang="en-US" sz="1800" smtClean="0"/>
              <a:t>The Metal Market</a:t>
            </a:r>
          </a:p>
          <a:p>
            <a:pPr lvl="1" algn="just" eaLnBrk="1" hangingPunct="1">
              <a:lnSpc>
                <a:spcPct val="90000"/>
              </a:lnSpc>
              <a:buFontTx/>
              <a:buChar char="o"/>
            </a:pPr>
            <a:r>
              <a:rPr lang="en-US" sz="1800" smtClean="0"/>
              <a:t>The Recycling Industry</a:t>
            </a:r>
          </a:p>
          <a:p>
            <a:pPr algn="just" eaLnBrk="1" hangingPunct="1">
              <a:lnSpc>
                <a:spcPct val="90000"/>
              </a:lnSpc>
            </a:pPr>
            <a:endParaRPr lang="en-US" sz="1800" smtClean="0"/>
          </a:p>
          <a:p>
            <a:pPr algn="just" eaLnBrk="1" hangingPunct="1">
              <a:lnSpc>
                <a:spcPct val="90000"/>
              </a:lnSpc>
            </a:pPr>
            <a:r>
              <a:rPr lang="en-US" sz="1800" smtClean="0"/>
              <a:t>Cargo terminals</a:t>
            </a:r>
          </a:p>
          <a:p>
            <a:pPr algn="just" eaLnBrk="1" hangingPunct="1">
              <a:lnSpc>
                <a:spcPct val="90000"/>
              </a:lnSpc>
            </a:pPr>
            <a:endParaRPr lang="en-US" sz="1800" smtClean="0"/>
          </a:p>
          <a:p>
            <a:pPr algn="just" eaLnBrk="1" hangingPunct="1">
              <a:lnSpc>
                <a:spcPct val="90000"/>
              </a:lnSpc>
            </a:pPr>
            <a:r>
              <a:rPr lang="en-US" sz="1800" smtClean="0"/>
              <a:t>Services sector to transportation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824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IF HASAN\Desktop\pic 22. 10. 2017\Final Map\map3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983" y="274638"/>
            <a:ext cx="7802033" cy="5851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13419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Slide-36b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2592388" y="3505200"/>
            <a:ext cx="3732212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 descr="Slide-36a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2590800" y="457200"/>
            <a:ext cx="3656013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1225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77200" cy="685800"/>
          </a:xfrm>
        </p:spPr>
        <p:txBody>
          <a:bodyPr/>
          <a:lstStyle/>
          <a:p>
            <a:pPr eaLnBrk="1" hangingPunct="1"/>
            <a:r>
              <a:rPr lang="en-GB" sz="2400" b="1" dirty="0" smtClean="0">
                <a:solidFill>
                  <a:schemeClr val="tx1"/>
                </a:solidFill>
              </a:rPr>
              <a:t>THE KARACHI CONTEXT</a:t>
            </a:r>
            <a:endParaRPr lang="en-US" sz="2400" b="1" dirty="0" smtClean="0">
              <a:solidFill>
                <a:schemeClr val="tx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82000" cy="5638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GB" sz="900" b="1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1600" b="1" dirty="0" smtClean="0"/>
              <a:t>Population</a:t>
            </a:r>
            <a:endParaRPr lang="en-US" sz="1600" b="1" dirty="0" smtClean="0"/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GB" sz="1600" dirty="0" smtClean="0"/>
              <a:t>-	435,887 (in 1941)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GB" sz="1600" dirty="0" smtClean="0"/>
              <a:t>	22,000,000 (in 2011)  	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GB" sz="1600" dirty="0" smtClean="0"/>
              <a:t>-	Karachi contains (1998 figures):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GB" sz="1600" dirty="0" smtClean="0"/>
              <a:t>	10% of Pakistan’s total population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GB" sz="1600" dirty="0" smtClean="0"/>
              <a:t>	25% of Pakistan’s urban population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en-GB" sz="1600" dirty="0" smtClean="0"/>
              <a:t>Major source of information: Television 77% of households</a:t>
            </a:r>
            <a:endParaRPr lang="en-US" sz="16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16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1600" b="1" dirty="0" smtClean="0"/>
              <a:t>Migration </a:t>
            </a:r>
            <a:endParaRPr lang="en-GB" sz="1600" b="1" dirty="0"/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GB" sz="1600" dirty="0" smtClean="0"/>
              <a:t>Over 84 % of Karachi’s present population consists of migration from India and other parts of Pakistan between 1947 and 2015.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GB" sz="1600" dirty="0" smtClean="0"/>
              <a:t>Though there is a decline in population growth in percentage terms, there is a substantial increase in numbers. Percentages are deceptive.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GB" sz="1600" dirty="0" smtClean="0"/>
              <a:t>Karachi is a non-Sindhi speaking capital of a Sindhi speaking province.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GB" sz="1600" dirty="0" smtClean="0"/>
              <a:t>This is a cause of conflict between the province and the city, especially related to governance issues.  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en-GB" sz="1600" dirty="0" smtClean="0"/>
              <a:t>Karachi’s involvement in regional conflicts due to its location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16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1600" b="1" dirty="0" smtClean="0"/>
              <a:t>Economy</a:t>
            </a:r>
            <a:endParaRPr lang="en-US" sz="1600" b="1" dirty="0" smtClean="0"/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GB" sz="1600" dirty="0" smtClean="0"/>
              <a:t>-	Karachi’s Pakistan’s only port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GB" sz="1600" dirty="0" smtClean="0"/>
              <a:t>-	It contributes 20% of the country’s GDP and 62% of income tax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GB" sz="1600" dirty="0" smtClean="0"/>
              <a:t>-	40% of employment in large scale manufacturing is located in Karachi’s 4,500 formal sector industrial units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</a:pPr>
            <a:r>
              <a:rPr lang="en-GB" sz="1600" dirty="0" smtClean="0"/>
              <a:t>75% of the working population is employed in the informal sector in garment, leather, textile, carpet and light engineering works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6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xmlns="" val="371274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Karachi Water Trough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F5AF-AE28-4C68-B2DC-029DB3811694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04450" name="Picture 2" descr="G:\Data\5.AH Photographs, Videos &amp; Audios\Photographs\Pakistan Images\Im10_Karachi Water Troughs\Img 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066800"/>
            <a:ext cx="3141194" cy="2286000"/>
          </a:xfrm>
          <a:prstGeom prst="rect">
            <a:avLst/>
          </a:prstGeom>
          <a:noFill/>
        </p:spPr>
      </p:pic>
      <p:pic>
        <p:nvPicPr>
          <p:cNvPr id="5" name="Picture 2" descr="G:\Data\5.AH Photographs, Videos &amp; Audios\Photographs\Pakistan Images\Im10_Karachi Water Troughs\Img 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3429000"/>
            <a:ext cx="2308304" cy="3124200"/>
          </a:xfrm>
          <a:prstGeom prst="rect">
            <a:avLst/>
          </a:prstGeom>
          <a:noFill/>
        </p:spPr>
      </p:pic>
      <p:pic>
        <p:nvPicPr>
          <p:cNvPr id="6" name="Picture 2" descr="G:\Data\5.AH Photographs, Videos &amp; Audios\Photographs\Pakistan Images\Im10_Karachi Water Troughs\Img 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429000"/>
            <a:ext cx="2100346" cy="3124200"/>
          </a:xfrm>
          <a:prstGeom prst="rect">
            <a:avLst/>
          </a:prstGeom>
          <a:noFill/>
        </p:spPr>
      </p:pic>
      <p:pic>
        <p:nvPicPr>
          <p:cNvPr id="7" name="Picture 2" descr="G:\Data\5.AH Photographs, Videos &amp; Audios\Photographs\Pakistan Images\Im10_Karachi Water Troughs\Img 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066800"/>
            <a:ext cx="3126490" cy="228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56636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Slide-35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4025" y="3048000"/>
            <a:ext cx="2797175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Slide-35a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2590800" y="214313"/>
            <a:ext cx="3656013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2245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Slide-33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6900" y="3505200"/>
            <a:ext cx="25527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 descr="Slide-3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9313" y="228600"/>
            <a:ext cx="26733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 descr="Slide-33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1500" y="228600"/>
            <a:ext cx="25685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 descr="Slide-33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875088"/>
            <a:ext cx="2667000" cy="22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6890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Slide-34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7575" y="1676400"/>
            <a:ext cx="3733800" cy="334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 descr="Slide-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990600"/>
            <a:ext cx="34321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1541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RIF HASAN\Desktop\pic 22. 10. 2017\DSC073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653090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Slide-34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5863" y="1219200"/>
            <a:ext cx="33242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 descr="SWM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4563" y="1219200"/>
            <a:ext cx="339883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030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 descr="Copy (3) of Slide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505200"/>
            <a:ext cx="36576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4" descr="Copy (4) of Slide52"/>
          <p:cNvPicPr>
            <a:picLocks noChangeAspect="1" noChangeArrowheads="1"/>
          </p:cNvPicPr>
          <p:nvPr/>
        </p:nvPicPr>
        <p:blipFill>
          <a:blip r:embed="rId3" cstate="print"/>
          <a:srcRect r="8000"/>
          <a:stretch>
            <a:fillRect/>
          </a:stretch>
        </p:blipFill>
        <p:spPr bwMode="auto">
          <a:xfrm>
            <a:off x="4800600" y="3505200"/>
            <a:ext cx="3505200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5" descr="Copy of Slide5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609600"/>
            <a:ext cx="34417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6" descr="Copy (2) of Slide52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590550"/>
            <a:ext cx="36576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4468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scan005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2489200" y="304800"/>
            <a:ext cx="3835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1799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arifhasan.org/wp-content/uploads/2012/12/Jewish-Graveyard_0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371600"/>
            <a:ext cx="6788945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745462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8722" name="Picture 2" descr="http://arifhasan.org/wp-content/uploads/2012/12/Jewish-Graveyard_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52400"/>
            <a:ext cx="4368800" cy="655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73038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The Languages Spoken in Karachi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24000" y="1397000"/>
          <a:ext cx="6096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Language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Percentage of Population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Urdu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43%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Punjabi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Pashto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Sindhi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Balochi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Saraiki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Other</a:t>
                      </a:r>
                      <a:r>
                        <a:rPr lang="en-US" baseline="0" dirty="0" smtClean="0"/>
                        <a:t> languages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14400" y="4876800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 category ‘other languages’ includes languages such as: Gujarati, </a:t>
            </a:r>
            <a:r>
              <a:rPr lang="en-US" dirty="0" err="1" smtClean="0"/>
              <a:t>Memoni</a:t>
            </a:r>
            <a:r>
              <a:rPr lang="en-US" dirty="0" smtClean="0"/>
              <a:t>, Marwari, Dari, </a:t>
            </a:r>
            <a:r>
              <a:rPr lang="en-US" dirty="0" err="1" smtClean="0"/>
              <a:t>Brahui</a:t>
            </a:r>
            <a:r>
              <a:rPr lang="en-US" dirty="0" smtClean="0"/>
              <a:t>, </a:t>
            </a:r>
            <a:r>
              <a:rPr lang="en-US" dirty="0" err="1" smtClean="0"/>
              <a:t>Makrani</a:t>
            </a:r>
            <a:r>
              <a:rPr lang="en-US" dirty="0" smtClean="0"/>
              <a:t>, </a:t>
            </a:r>
            <a:r>
              <a:rPr lang="en-US" dirty="0" err="1" smtClean="0"/>
              <a:t>Hazara</a:t>
            </a:r>
            <a:r>
              <a:rPr lang="en-US" dirty="0" smtClean="0"/>
              <a:t>, </a:t>
            </a:r>
            <a:r>
              <a:rPr lang="en-US" dirty="0" err="1" smtClean="0"/>
              <a:t>Khowar</a:t>
            </a:r>
            <a:r>
              <a:rPr lang="en-US" dirty="0" smtClean="0"/>
              <a:t>, </a:t>
            </a:r>
            <a:r>
              <a:rPr lang="en-US" dirty="0" err="1" smtClean="0"/>
              <a:t>Shina</a:t>
            </a:r>
            <a:r>
              <a:rPr lang="en-US" dirty="0" smtClean="0"/>
              <a:t>, </a:t>
            </a:r>
            <a:r>
              <a:rPr lang="en-US" dirty="0" err="1" smtClean="0"/>
              <a:t>Burushaski</a:t>
            </a:r>
            <a:r>
              <a:rPr lang="en-US" dirty="0" smtClean="0"/>
              <a:t>, </a:t>
            </a:r>
            <a:r>
              <a:rPr lang="en-US" dirty="0" err="1" smtClean="0"/>
              <a:t>Balti</a:t>
            </a:r>
            <a:r>
              <a:rPr lang="en-US" dirty="0" smtClean="0"/>
              <a:t>, Arabic, Farsi, and Bengali.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179184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63562"/>
          </a:xfrm>
        </p:spPr>
        <p:txBody>
          <a:bodyPr>
            <a:normAutofit lnSpcReduction="10000"/>
          </a:bodyPr>
          <a:lstStyle/>
          <a:p>
            <a:endParaRPr lang="en-US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35182"/>
            <a:ext cx="9144000" cy="5160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140727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RIF HASAN\Desktop\pic 22. 10. 2017\Saddar Pics for Arif Hasan\Quaid Mazar View\DSC072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153400" cy="6115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553356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7" descr="sec%2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30375" y="304800"/>
            <a:ext cx="5737225" cy="6248400"/>
          </a:xfrm>
          <a:noFill/>
        </p:spPr>
      </p:pic>
      <p:sp>
        <p:nvSpPr>
          <p:cNvPr id="96259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1896069-FA32-4E10-A0C6-EAEDE0AC0E6D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08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0413" y="920750"/>
            <a:ext cx="7854950" cy="5053013"/>
          </a:xfrm>
        </p:spPr>
      </p:pic>
      <p:sp>
        <p:nvSpPr>
          <p:cNvPr id="9728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7343519-E97F-461D-BDC6-918C4300FBFA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0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919163"/>
            <a:ext cx="7781925" cy="5056187"/>
          </a:xfrm>
        </p:spPr>
      </p:pic>
      <p:sp>
        <p:nvSpPr>
          <p:cNvPr id="9830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6C12200-C30B-4D53-B961-CC3883C08A37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10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838200"/>
            <a:ext cx="7800975" cy="5053013"/>
          </a:xfrm>
        </p:spPr>
      </p:pic>
      <p:sp>
        <p:nvSpPr>
          <p:cNvPr id="9933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BE646B8-053F-477A-959B-A406085EAACD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an001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8166579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Karachi-waterfront-0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533400"/>
            <a:ext cx="7418231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562600"/>
            <a:ext cx="8229600" cy="533400"/>
          </a:xfrm>
        </p:spPr>
        <p:txBody>
          <a:bodyPr/>
          <a:lstStyle/>
          <a:p>
            <a:pPr eaLnBrk="1" hangingPunct="1"/>
            <a:r>
              <a:rPr lang="en-US" sz="1800" smtClean="0">
                <a:solidFill>
                  <a:schemeClr val="tx1"/>
                </a:solidFill>
              </a:rPr>
              <a:t>The Lane Was Transformed</a:t>
            </a:r>
          </a:p>
        </p:txBody>
      </p:sp>
      <p:pic>
        <p:nvPicPr>
          <p:cNvPr id="26627" name="Picture 3" descr="Pic-14 copy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08088" y="762000"/>
            <a:ext cx="2984500" cy="4572000"/>
          </a:xfrm>
          <a:noFill/>
        </p:spPr>
      </p:pic>
      <p:pic>
        <p:nvPicPr>
          <p:cNvPr id="26628" name="Picture 4" descr="Pic-14 copy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45050" y="762000"/>
            <a:ext cx="3079750" cy="4572000"/>
          </a:xfrm>
          <a:noFill/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304800" y="709613"/>
            <a:ext cx="8334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Arial" charset="0"/>
              </a:rPr>
              <a:t>Before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8001000" y="5053013"/>
            <a:ext cx="6635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Arial" charset="0"/>
              </a:rPr>
              <a:t>After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Pic-15 copy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5863" y="609600"/>
            <a:ext cx="3135312" cy="4724400"/>
          </a:xfrm>
          <a:noFill/>
        </p:spPr>
      </p:pic>
      <p:pic>
        <p:nvPicPr>
          <p:cNvPr id="27651" name="Picture 3" descr="Pic-15 copy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68863" y="609600"/>
            <a:ext cx="3089275" cy="4648200"/>
          </a:xfrm>
          <a:noFill/>
        </p:spPr>
      </p:pic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5562600"/>
            <a:ext cx="8229600" cy="609600"/>
          </a:xfrm>
          <a:noFill/>
        </p:spPr>
        <p:txBody>
          <a:bodyPr/>
          <a:lstStyle/>
          <a:p>
            <a:pPr eaLnBrk="1" hangingPunct="1"/>
            <a:r>
              <a:rPr lang="en-US" sz="1800" smtClean="0">
                <a:solidFill>
                  <a:schemeClr val="tx1"/>
                </a:solidFill>
              </a:rPr>
              <a:t>The Lane Was Transformed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234950" y="557213"/>
            <a:ext cx="8334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Arial" charset="0"/>
              </a:rPr>
              <a:t>Before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8077200" y="5053013"/>
            <a:ext cx="6635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Arial" charset="0"/>
              </a:rPr>
              <a:t>After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Religions Practiced in Karachi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1524000"/>
            <a:ext cx="777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Islam  (Sunni, </a:t>
            </a:r>
            <a:r>
              <a:rPr lang="en-US" dirty="0" err="1" smtClean="0"/>
              <a:t>Shi’a</a:t>
            </a:r>
            <a:r>
              <a:rPr lang="en-US" dirty="0" smtClean="0"/>
              <a:t>, </a:t>
            </a:r>
            <a:r>
              <a:rPr lang="en-US" dirty="0" err="1" smtClean="0"/>
              <a:t>Zikri</a:t>
            </a:r>
            <a:r>
              <a:rPr lang="en-US" dirty="0" smtClean="0"/>
              <a:t>, </a:t>
            </a:r>
            <a:r>
              <a:rPr lang="en-US" dirty="0" err="1" smtClean="0"/>
              <a:t>Ismaili</a:t>
            </a:r>
            <a:r>
              <a:rPr lang="en-US" dirty="0" smtClean="0"/>
              <a:t>) (3,000 Mosques and </a:t>
            </a:r>
            <a:r>
              <a:rPr lang="en-US" dirty="0" err="1" smtClean="0"/>
              <a:t>Imambargahs</a:t>
            </a:r>
            <a:r>
              <a:rPr lang="en-US" dirty="0" smtClean="0"/>
              <a:t>, 15 shrines)</a:t>
            </a:r>
          </a:p>
          <a:p>
            <a:pPr marL="342900" indent="-342900">
              <a:buAutoNum type="arabicPeriod"/>
            </a:pPr>
            <a:r>
              <a:rPr lang="en-US" dirty="0" smtClean="0"/>
              <a:t>Hinduism (30 Active Hindu Temples)</a:t>
            </a:r>
          </a:p>
          <a:p>
            <a:pPr marL="342900" indent="-342900">
              <a:buAutoNum type="arabicPeriod"/>
            </a:pPr>
            <a:r>
              <a:rPr lang="en-US" dirty="0" smtClean="0"/>
              <a:t>Christianity (46 Churches)</a:t>
            </a:r>
          </a:p>
          <a:p>
            <a:pPr marL="342900" indent="-342900">
              <a:buAutoNum type="arabicPeriod"/>
            </a:pPr>
            <a:r>
              <a:rPr lang="en-US" dirty="0" smtClean="0"/>
              <a:t>Zoroastrianism (1 Fire Temple)</a:t>
            </a:r>
          </a:p>
          <a:p>
            <a:pPr marL="342900" indent="-342900">
              <a:buAutoNum type="arabicPeriod"/>
            </a:pPr>
            <a:r>
              <a:rPr lang="en-US" dirty="0" smtClean="0"/>
              <a:t>Sikhism (8 </a:t>
            </a:r>
            <a:r>
              <a:rPr lang="en-US" dirty="0" err="1" smtClean="0"/>
              <a:t>Gurdwaras</a:t>
            </a:r>
            <a:r>
              <a:rPr lang="en-US" dirty="0" smtClean="0"/>
              <a:t>)</a:t>
            </a:r>
          </a:p>
          <a:p>
            <a:pPr marL="342900" indent="-342900">
              <a:buAutoNum type="arabicPeriod"/>
            </a:pPr>
            <a:r>
              <a:rPr lang="en-US" dirty="0" smtClean="0"/>
              <a:t>Buddhism (?)</a:t>
            </a:r>
          </a:p>
          <a:p>
            <a:pPr marL="342900" indent="-342900">
              <a:buAutoNum type="arabicPeriod"/>
            </a:pPr>
            <a:r>
              <a:rPr lang="en-US" dirty="0" smtClean="0"/>
              <a:t>Judaism (2 Synagogues – only one survives)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905402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5562600"/>
            <a:ext cx="6019800" cy="762000"/>
          </a:xfrm>
        </p:spPr>
        <p:txBody>
          <a:bodyPr/>
          <a:lstStyle/>
          <a:p>
            <a:pPr eaLnBrk="1" hangingPunct="1"/>
            <a:r>
              <a:rPr lang="en-US" sz="1800" b="1" smtClean="0">
                <a:solidFill>
                  <a:schemeClr val="tx1"/>
                </a:solidFill>
              </a:rPr>
              <a:t>HARYANA COLONY NALA</a:t>
            </a:r>
          </a:p>
        </p:txBody>
      </p:sp>
      <p:pic>
        <p:nvPicPr>
          <p:cNvPr id="31747" name="Picture 3" descr="Pic-25 copy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609600"/>
            <a:ext cx="4191000" cy="2828925"/>
          </a:xfrm>
          <a:noFill/>
        </p:spPr>
      </p:pic>
      <p:pic>
        <p:nvPicPr>
          <p:cNvPr id="31748" name="Picture 4" descr="Pic-25 copy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133600"/>
            <a:ext cx="4191000" cy="2768600"/>
          </a:xfrm>
          <a:noFill/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4654550" y="557213"/>
            <a:ext cx="8334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Arial" charset="0"/>
              </a:rPr>
              <a:t>Before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3930650" y="4610100"/>
            <a:ext cx="663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Arial" charset="0"/>
              </a:rPr>
              <a:t>After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38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762000"/>
            <a:ext cx="8345488" cy="5445125"/>
          </a:xfrm>
        </p:spPr>
      </p:pic>
      <p:sp>
        <p:nvSpPr>
          <p:cNvPr id="1187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1DBB928-B2A3-4BA6-A582-70401C08FFE4}" type="slidenum">
              <a:rPr lang="en-US" smtClean="0"/>
              <a:pPr/>
              <a:t>51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0"/>
            <a:ext cx="10225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10402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latin typeface="+mn-lt"/>
                <a:ea typeface="Adobe Fan Heiti Std B" panose="020B0700000000000000" pitchFamily="34" charset="-128"/>
              </a:rPr>
              <a:t>History of informal settlements in Karachi</a:t>
            </a:r>
            <a:endParaRPr lang="en-US" sz="2800" b="1" dirty="0">
              <a:latin typeface="+mn-lt"/>
              <a:ea typeface="Adobe Fan Heiti Std B" panose="020B0700000000000000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52578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ea typeface="Adobe Fangsong Std R" panose="02020400000000000000" pitchFamily="18" charset="-128"/>
              </a:rPr>
              <a:t>1947-1951:  Unorganized invasions</a:t>
            </a:r>
          </a:p>
          <a:p>
            <a:endParaRPr lang="en-US" sz="1800" dirty="0" smtClean="0">
              <a:ea typeface="Adobe Fangsong Std R" panose="02020400000000000000" pitchFamily="18" charset="-128"/>
            </a:endParaRPr>
          </a:p>
          <a:p>
            <a:r>
              <a:rPr lang="en-US" sz="1800" dirty="0" smtClean="0">
                <a:ea typeface="Adobe Fangsong Std R" panose="02020400000000000000" pitchFamily="18" charset="-128"/>
              </a:rPr>
              <a:t>1951-1958:  Bulldozing and relocation</a:t>
            </a:r>
          </a:p>
          <a:p>
            <a:endParaRPr lang="en-US" sz="1800" dirty="0" smtClean="0">
              <a:ea typeface="Adobe Fangsong Std R" panose="02020400000000000000" pitchFamily="18" charset="-128"/>
            </a:endParaRPr>
          </a:p>
          <a:p>
            <a:r>
              <a:rPr lang="en-US" sz="1800" dirty="0" smtClean="0">
                <a:ea typeface="Adobe Fangsong Std R" panose="02020400000000000000" pitchFamily="18" charset="-128"/>
              </a:rPr>
              <a:t>1958-1962:  Social housing in satellite towns</a:t>
            </a:r>
          </a:p>
          <a:p>
            <a:pPr>
              <a:buNone/>
            </a:pPr>
            <a:r>
              <a:rPr lang="en-US" sz="1800" dirty="0" smtClean="0">
                <a:ea typeface="Adobe Fangsong Std R" panose="02020400000000000000" pitchFamily="18" charset="-128"/>
              </a:rPr>
              <a:t>                            Discontinued after four years</a:t>
            </a:r>
          </a:p>
          <a:p>
            <a:pPr>
              <a:buNone/>
            </a:pPr>
            <a:endParaRPr lang="en-US" sz="1800" dirty="0" smtClean="0">
              <a:ea typeface="Adobe Fangsong Std R" panose="02020400000000000000" pitchFamily="18" charset="-128"/>
            </a:endParaRPr>
          </a:p>
          <a:p>
            <a:r>
              <a:rPr lang="en-US" sz="1800" dirty="0" smtClean="0">
                <a:ea typeface="Adobe Fangsong Std R" panose="02020400000000000000" pitchFamily="18" charset="-128"/>
              </a:rPr>
              <a:t>1962-1968:  Plot townships with no services</a:t>
            </a:r>
          </a:p>
          <a:p>
            <a:endParaRPr lang="en-US" sz="1800" dirty="0" smtClean="0">
              <a:ea typeface="Adobe Fangsong Std R" panose="02020400000000000000" pitchFamily="18" charset="-128"/>
            </a:endParaRPr>
          </a:p>
          <a:p>
            <a:r>
              <a:rPr lang="en-US" sz="1800" dirty="0" smtClean="0">
                <a:ea typeface="Adobe Fangsong Std R" panose="02020400000000000000" pitchFamily="18" charset="-128"/>
              </a:rPr>
              <a:t>1955 onwards: Informal subdivisions (ISD or </a:t>
            </a:r>
            <a:r>
              <a:rPr lang="en-US" sz="1800" dirty="0" err="1" smtClean="0">
                <a:ea typeface="Adobe Fangsong Std R" panose="02020400000000000000" pitchFamily="18" charset="-128"/>
              </a:rPr>
              <a:t>katchi</a:t>
            </a:r>
            <a:r>
              <a:rPr lang="en-US" sz="1800" dirty="0" smtClean="0">
                <a:ea typeface="Adobe Fangsong Std R" panose="02020400000000000000" pitchFamily="18" charset="-128"/>
              </a:rPr>
              <a:t> </a:t>
            </a:r>
            <a:r>
              <a:rPr lang="en-US" sz="1800" dirty="0" err="1" smtClean="0">
                <a:ea typeface="Adobe Fangsong Std R" panose="02020400000000000000" pitchFamily="18" charset="-128"/>
              </a:rPr>
              <a:t>abadis</a:t>
            </a:r>
            <a:r>
              <a:rPr lang="en-US" sz="1800" dirty="0" smtClean="0">
                <a:ea typeface="Adobe Fangsong Std R" panose="02020400000000000000" pitchFamily="18" charset="-128"/>
              </a:rPr>
              <a:t>) on public land </a:t>
            </a:r>
          </a:p>
          <a:p>
            <a:r>
              <a:rPr lang="en-US" sz="1800" dirty="0" smtClean="0">
                <a:ea typeface="Adobe Fangsong Std R" panose="02020400000000000000" pitchFamily="18" charset="-128"/>
              </a:rPr>
              <a:t>1979 onwards: Regularization </a:t>
            </a:r>
          </a:p>
          <a:p>
            <a:endParaRPr lang="en-US" sz="1800" dirty="0" smtClean="0">
              <a:ea typeface="Adobe Fangsong Std R" panose="02020400000000000000" pitchFamily="18" charset="-128"/>
            </a:endParaRPr>
          </a:p>
          <a:p>
            <a:r>
              <a:rPr lang="en-US" sz="1800" dirty="0" smtClean="0">
                <a:ea typeface="Adobe Fangsong Std R" panose="02020400000000000000" pitchFamily="18" charset="-128"/>
              </a:rPr>
              <a:t>62% of </a:t>
            </a:r>
            <a:r>
              <a:rPr lang="en-US" sz="1800" dirty="0" err="1" smtClean="0">
                <a:ea typeface="Adobe Fangsong Std R" panose="02020400000000000000" pitchFamily="18" charset="-128"/>
              </a:rPr>
              <a:t>Karachiites</a:t>
            </a:r>
            <a:r>
              <a:rPr lang="en-US" sz="1800" dirty="0" smtClean="0">
                <a:ea typeface="Adobe Fangsong Std R" panose="02020400000000000000" pitchFamily="18" charset="-128"/>
              </a:rPr>
              <a:t> live in ISDs</a:t>
            </a:r>
          </a:p>
          <a:p>
            <a:endParaRPr lang="en-US" sz="1800" dirty="0" smtClean="0">
              <a:ea typeface="Adobe Fangsong Std R" panose="02020400000000000000" pitchFamily="18" charset="-128"/>
            </a:endParaRPr>
          </a:p>
          <a:p>
            <a:r>
              <a:rPr lang="en-US" sz="1800" dirty="0" smtClean="0">
                <a:ea typeface="Adobe Fangsong Std R" panose="02020400000000000000" pitchFamily="18" charset="-128"/>
              </a:rPr>
              <a:t>72% of ISDs have either been regularized or marked for regularization                              </a:t>
            </a:r>
            <a:endParaRPr lang="en-US" sz="1800" dirty="0">
              <a:ea typeface="Adobe Fangsong Std 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62214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Changing demography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</p:spPr>
        <p:txBody>
          <a:bodyPr>
            <a:noAutofit/>
          </a:bodyPr>
          <a:lstStyle/>
          <a:p>
            <a:r>
              <a:rPr lang="en-US" sz="1600" dirty="0" smtClean="0"/>
              <a:t>In 1947, at Independence, Karachi had a population of 450,000</a:t>
            </a:r>
          </a:p>
          <a:p>
            <a:endParaRPr lang="en-US" sz="1600" dirty="0" smtClean="0"/>
          </a:p>
          <a:p>
            <a:r>
              <a:rPr lang="en-US" sz="1600" dirty="0" smtClean="0"/>
              <a:t>Today, it has an estimated population of about 22 million on the basis of the 2011 house count.</a:t>
            </a:r>
          </a:p>
          <a:p>
            <a:endParaRPr lang="en-US" sz="1600" dirty="0" smtClean="0"/>
          </a:p>
          <a:p>
            <a:r>
              <a:rPr lang="en-US" sz="1600" dirty="0" smtClean="0"/>
              <a:t>This makes it the fastest growing city in the world. In numerical terms no other city in history has grown faster.   </a:t>
            </a:r>
          </a:p>
          <a:p>
            <a:endParaRPr lang="en-US" sz="1600" dirty="0" smtClean="0"/>
          </a:p>
          <a:p>
            <a:r>
              <a:rPr lang="en-US" sz="1600" dirty="0" smtClean="0"/>
              <a:t>The increase in population has been due </a:t>
            </a:r>
            <a:r>
              <a:rPr lang="en-GB" sz="1600" dirty="0" smtClean="0"/>
              <a:t>predominately</a:t>
            </a:r>
            <a:r>
              <a:rPr lang="en-US" sz="1600" dirty="0" smtClean="0"/>
              <a:t> because of migration from India at the time of Partition and subsequent migration from other parts of Pakistan including migrations from Bangladesh, Burma, Afghanistan, Iran</a:t>
            </a:r>
          </a:p>
          <a:p>
            <a:endParaRPr lang="en-US" sz="1600" dirty="0" smtClean="0"/>
          </a:p>
          <a:p>
            <a:r>
              <a:rPr lang="en-US" sz="1600" dirty="0" smtClean="0"/>
              <a:t>A large but undocumented increase has taken place due to conflict in the KP and due to natural disasters (earthquake, floods and drought)  since 2000 </a:t>
            </a:r>
          </a:p>
          <a:p>
            <a:endParaRPr lang="en-US" sz="1600" dirty="0" smtClean="0"/>
          </a:p>
          <a:p>
            <a:r>
              <a:rPr lang="en-US" sz="1600" dirty="0" smtClean="0"/>
              <a:t>The migration created housing demand has not been met with the result that over </a:t>
            </a:r>
            <a:r>
              <a:rPr lang="en-US" sz="1600" dirty="0" err="1" smtClean="0"/>
              <a:t>6o</a:t>
            </a:r>
            <a:r>
              <a:rPr lang="en-US" sz="1600" dirty="0" smtClean="0"/>
              <a:t>% of the households in Karachi live in informally created settlements (</a:t>
            </a:r>
            <a:r>
              <a:rPr lang="en-US" sz="1600" dirty="0" err="1" smtClean="0"/>
              <a:t>katchi</a:t>
            </a:r>
            <a:r>
              <a:rPr lang="en-US" sz="1600" dirty="0" smtClean="0"/>
              <a:t> </a:t>
            </a:r>
            <a:r>
              <a:rPr lang="en-US" sz="1600" dirty="0" err="1" smtClean="0"/>
              <a:t>abadis</a:t>
            </a:r>
            <a:r>
              <a:rPr lang="en-US" sz="1600" dirty="0" smtClean="0"/>
              <a:t>) which have changed over time  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23849893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518020" y="381555"/>
            <a:ext cx="8229600" cy="1153257"/>
          </a:xfrm>
        </p:spPr>
        <p:txBody>
          <a:bodyPr>
            <a:normAutofit/>
          </a:bodyPr>
          <a:lstStyle/>
          <a:p>
            <a:pPr eaLnBrk="1" hangingPunct="1"/>
            <a:r>
              <a:rPr lang="en-GB" sz="2800" b="1" dirty="0" smtClean="0">
                <a:latin typeface="+mn-lt"/>
                <a:ea typeface="Adobe Fan Heiti Std B" panose="020B0700000000000000" pitchFamily="34" charset="-128"/>
              </a:rPr>
              <a:t>Housing Demand-Supply Gap</a:t>
            </a:r>
            <a:endParaRPr lang="en-US" sz="2800" b="1" dirty="0">
              <a:latin typeface="+mn-lt"/>
              <a:ea typeface="Adobe Fan Heiti Std B" panose="020B0700000000000000" pitchFamily="34" charset="-128"/>
            </a:endParaRP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492369" y="1740883"/>
            <a:ext cx="8001000" cy="4732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GB" sz="2000" dirty="0">
                <a:ea typeface="Adobe Fangsong Std R" panose="02020400000000000000" pitchFamily="18" charset="-128"/>
              </a:rPr>
              <a:t> </a:t>
            </a:r>
            <a:r>
              <a:rPr lang="en-GB" sz="2000" dirty="0" smtClean="0">
                <a:ea typeface="Adobe Fangsong Std R" panose="02020400000000000000" pitchFamily="18" charset="-128"/>
              </a:rPr>
              <a:t> </a:t>
            </a:r>
            <a:r>
              <a:rPr lang="en-GB" sz="2000" dirty="0" smtClean="0">
                <a:ea typeface="Adobe Fangsong Std R" panose="02020400000000000000" pitchFamily="18" charset="-128"/>
                <a:cs typeface="Arial" pitchFamily="34" charset="0"/>
              </a:rPr>
              <a:t>Housing </a:t>
            </a:r>
            <a:r>
              <a:rPr lang="en-GB" sz="2000" dirty="0">
                <a:ea typeface="Adobe Fangsong Std R" panose="02020400000000000000" pitchFamily="18" charset="-128"/>
                <a:cs typeface="Arial" pitchFamily="34" charset="0"/>
              </a:rPr>
              <a:t>demand		 </a:t>
            </a:r>
            <a:r>
              <a:rPr lang="en-GB" sz="2000" dirty="0" smtClean="0">
                <a:ea typeface="Adobe Fangsong Std R" panose="02020400000000000000" pitchFamily="18" charset="-128"/>
                <a:cs typeface="Arial" pitchFamily="34" charset="0"/>
              </a:rPr>
              <a:t> </a:t>
            </a:r>
            <a:r>
              <a:rPr lang="en-GB" sz="2000" dirty="0">
                <a:ea typeface="Adobe Fangsong Std R" panose="02020400000000000000" pitchFamily="18" charset="-128"/>
                <a:cs typeface="Arial" pitchFamily="34" charset="0"/>
              </a:rPr>
              <a:t>:      </a:t>
            </a:r>
            <a:r>
              <a:rPr lang="en-GB" sz="2000" dirty="0" smtClean="0">
                <a:ea typeface="Adobe Fangsong Std R" panose="02020400000000000000" pitchFamily="18" charset="-128"/>
                <a:cs typeface="Arial" pitchFamily="34" charset="0"/>
              </a:rPr>
              <a:t>     120,000 </a:t>
            </a:r>
            <a:r>
              <a:rPr lang="en-GB" sz="2000" dirty="0">
                <a:ea typeface="Adobe Fangsong Std R" panose="02020400000000000000" pitchFamily="18" charset="-128"/>
                <a:cs typeface="Arial" pitchFamily="34" charset="0"/>
              </a:rPr>
              <a:t>per year</a:t>
            </a:r>
          </a:p>
          <a:p>
            <a:r>
              <a:rPr lang="en-US" sz="2000" dirty="0">
                <a:ea typeface="Adobe Fangsong Std R" panose="02020400000000000000" pitchFamily="18" charset="-128"/>
                <a:cs typeface="Arial" pitchFamily="34" charset="0"/>
              </a:rPr>
              <a:t>   </a:t>
            </a:r>
          </a:p>
          <a:p>
            <a:pPr>
              <a:buFontTx/>
              <a:buChar char="•"/>
            </a:pPr>
            <a:r>
              <a:rPr lang="en-GB" sz="2000" dirty="0">
                <a:ea typeface="Adobe Fangsong Std R" panose="02020400000000000000" pitchFamily="18" charset="-128"/>
                <a:cs typeface="Arial" pitchFamily="34" charset="0"/>
              </a:rPr>
              <a:t> </a:t>
            </a:r>
            <a:r>
              <a:rPr lang="en-GB" sz="2000" dirty="0" smtClean="0">
                <a:ea typeface="Adobe Fangsong Std R" panose="02020400000000000000" pitchFamily="18" charset="-128"/>
                <a:cs typeface="Arial" pitchFamily="34" charset="0"/>
              </a:rPr>
              <a:t> Formal </a:t>
            </a:r>
            <a:r>
              <a:rPr lang="en-GB" sz="2000" dirty="0">
                <a:ea typeface="Adobe Fangsong Std R" panose="02020400000000000000" pitchFamily="18" charset="-128"/>
                <a:cs typeface="Arial" pitchFamily="34" charset="0"/>
              </a:rPr>
              <a:t>sector housing supply	</a:t>
            </a:r>
            <a:r>
              <a:rPr lang="en-GB" sz="2000" dirty="0" smtClean="0">
                <a:ea typeface="Adobe Fangsong Std R" panose="02020400000000000000" pitchFamily="18" charset="-128"/>
                <a:cs typeface="Arial" pitchFamily="34" charset="0"/>
              </a:rPr>
              <a:t>  </a:t>
            </a:r>
            <a:r>
              <a:rPr lang="en-GB" sz="2000" dirty="0">
                <a:ea typeface="Adobe Fangsong Std R" panose="02020400000000000000" pitchFamily="18" charset="-128"/>
                <a:cs typeface="Arial" pitchFamily="34" charset="0"/>
              </a:rPr>
              <a:t>:	</a:t>
            </a:r>
            <a:r>
              <a:rPr lang="en-GB" sz="2000" dirty="0" smtClean="0">
                <a:ea typeface="Adobe Fangsong Std R" panose="02020400000000000000" pitchFamily="18" charset="-128"/>
                <a:cs typeface="Arial" pitchFamily="34" charset="0"/>
              </a:rPr>
              <a:t>42,000 </a:t>
            </a:r>
            <a:r>
              <a:rPr lang="en-GB" sz="2000" dirty="0">
                <a:ea typeface="Adobe Fangsong Std R" panose="02020400000000000000" pitchFamily="18" charset="-128"/>
                <a:cs typeface="Arial" pitchFamily="34" charset="0"/>
              </a:rPr>
              <a:t>per year	</a:t>
            </a:r>
            <a:endParaRPr lang="en-US" sz="2000" dirty="0">
              <a:ea typeface="Adobe Fangsong Std R" panose="02020400000000000000" pitchFamily="18" charset="-128"/>
              <a:cs typeface="Arial" pitchFamily="34" charset="0"/>
            </a:endParaRPr>
          </a:p>
          <a:p>
            <a:r>
              <a:rPr lang="en-GB" sz="2000" dirty="0">
                <a:ea typeface="Adobe Fangsong Std R" panose="02020400000000000000" pitchFamily="18" charset="-128"/>
                <a:cs typeface="Arial" pitchFamily="34" charset="0"/>
              </a:rPr>
              <a:t> </a:t>
            </a:r>
            <a:r>
              <a:rPr lang="en-GB" sz="2000" dirty="0" smtClean="0">
                <a:ea typeface="Adobe Fangsong Std R" panose="02020400000000000000" pitchFamily="18" charset="-128"/>
                <a:cs typeface="Arial" pitchFamily="34" charset="0"/>
              </a:rPr>
              <a:t>  </a:t>
            </a:r>
            <a:r>
              <a:rPr lang="en-GB" sz="2000" dirty="0">
                <a:ea typeface="Adobe Fangsong Std R" panose="02020400000000000000" pitchFamily="18" charset="-128"/>
                <a:cs typeface="Arial" pitchFamily="34" charset="0"/>
              </a:rPr>
              <a:t>(Average over last 5 years)</a:t>
            </a:r>
          </a:p>
          <a:p>
            <a:endParaRPr lang="en-US" sz="2000" dirty="0">
              <a:ea typeface="Adobe Fangsong Std R" panose="02020400000000000000" pitchFamily="18" charset="-128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en-GB" sz="2000" dirty="0">
                <a:ea typeface="Adobe Fangsong Std R" panose="02020400000000000000" pitchFamily="18" charset="-128"/>
                <a:cs typeface="Arial" pitchFamily="34" charset="0"/>
              </a:rPr>
              <a:t> </a:t>
            </a:r>
            <a:r>
              <a:rPr lang="en-GB" sz="2000" dirty="0" smtClean="0">
                <a:ea typeface="Adobe Fangsong Std R" panose="02020400000000000000" pitchFamily="18" charset="-128"/>
                <a:cs typeface="Arial" pitchFamily="34" charset="0"/>
              </a:rPr>
              <a:t> Accommodated </a:t>
            </a:r>
            <a:r>
              <a:rPr lang="en-GB" sz="2000" dirty="0">
                <a:ea typeface="Adobe Fangsong Std R" panose="02020400000000000000" pitchFamily="18" charset="-128"/>
                <a:cs typeface="Arial" pitchFamily="34" charset="0"/>
              </a:rPr>
              <a:t>in </a:t>
            </a:r>
            <a:r>
              <a:rPr lang="en-GB" sz="2000" dirty="0" err="1">
                <a:ea typeface="Adobe Fangsong Std R" panose="02020400000000000000" pitchFamily="18" charset="-128"/>
                <a:cs typeface="Arial" pitchFamily="34" charset="0"/>
              </a:rPr>
              <a:t>katchi</a:t>
            </a:r>
            <a:r>
              <a:rPr lang="en-GB" sz="2000" dirty="0">
                <a:ea typeface="Adobe Fangsong Std R" panose="02020400000000000000" pitchFamily="18" charset="-128"/>
                <a:cs typeface="Arial" pitchFamily="34" charset="0"/>
              </a:rPr>
              <a:t> </a:t>
            </a:r>
            <a:r>
              <a:rPr lang="en-GB" sz="2000" dirty="0" err="1">
                <a:ea typeface="Adobe Fangsong Std R" panose="02020400000000000000" pitchFamily="18" charset="-128"/>
                <a:cs typeface="Arial" pitchFamily="34" charset="0"/>
              </a:rPr>
              <a:t>abadis</a:t>
            </a:r>
            <a:r>
              <a:rPr lang="en-GB" sz="2000" dirty="0">
                <a:ea typeface="Adobe Fangsong Std R" panose="02020400000000000000" pitchFamily="18" charset="-128"/>
                <a:cs typeface="Arial" pitchFamily="34" charset="0"/>
              </a:rPr>
              <a:t>	  :	</a:t>
            </a:r>
            <a:r>
              <a:rPr lang="en-GB" sz="2000" dirty="0" smtClean="0">
                <a:ea typeface="Adobe Fangsong Std R" panose="02020400000000000000" pitchFamily="18" charset="-128"/>
                <a:cs typeface="Arial" pitchFamily="34" charset="0"/>
              </a:rPr>
              <a:t> 32,000 </a:t>
            </a:r>
            <a:r>
              <a:rPr lang="en-GB" sz="2000" dirty="0">
                <a:ea typeface="Adobe Fangsong Std R" panose="02020400000000000000" pitchFamily="18" charset="-128"/>
                <a:cs typeface="Arial" pitchFamily="34" charset="0"/>
              </a:rPr>
              <a:t>per year</a:t>
            </a:r>
          </a:p>
          <a:p>
            <a:endParaRPr lang="en-US" sz="2000" dirty="0">
              <a:ea typeface="Adobe Fangsong Std R" panose="02020400000000000000" pitchFamily="18" charset="-128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en-GB" sz="2000" dirty="0" smtClean="0">
                <a:ea typeface="Adobe Fangsong Std R" panose="02020400000000000000" pitchFamily="18" charset="-128"/>
                <a:cs typeface="Arial" pitchFamily="34" charset="0"/>
              </a:rPr>
              <a:t>  </a:t>
            </a:r>
            <a:r>
              <a:rPr lang="en-GB" sz="2000" dirty="0">
                <a:ea typeface="Adobe Fangsong Std R" panose="02020400000000000000" pitchFamily="18" charset="-128"/>
                <a:cs typeface="Arial" pitchFamily="34" charset="0"/>
              </a:rPr>
              <a:t>Rest accommodated through densification of existing settlements.</a:t>
            </a:r>
          </a:p>
          <a:p>
            <a:pPr>
              <a:buFontTx/>
              <a:buChar char="•"/>
            </a:pPr>
            <a:endParaRPr lang="en-GB" sz="2000" dirty="0">
              <a:ea typeface="Adobe Fangsong Std R" panose="02020400000000000000" pitchFamily="18" charset="-128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en-GB" sz="2000" dirty="0">
                <a:ea typeface="Adobe Fangsong Std R" panose="02020400000000000000" pitchFamily="18" charset="-128"/>
                <a:cs typeface="Arial" pitchFamily="34" charset="0"/>
              </a:rPr>
              <a:t> </a:t>
            </a:r>
            <a:r>
              <a:rPr lang="en-GB" sz="2000" dirty="0" smtClean="0">
                <a:ea typeface="Adobe Fangsong Std R" panose="02020400000000000000" pitchFamily="18" charset="-128"/>
                <a:cs typeface="Arial" pitchFamily="34" charset="0"/>
              </a:rPr>
              <a:t> In </a:t>
            </a:r>
            <a:r>
              <a:rPr lang="en-GB" sz="2000" dirty="0">
                <a:ea typeface="Adobe Fangsong Std R" panose="02020400000000000000" pitchFamily="18" charset="-128"/>
                <a:cs typeface="Arial" pitchFamily="34" charset="0"/>
              </a:rPr>
              <a:t>the last two years, 90,000 plots have been developed informally for low  and lower-middle income groups in the north and west of Karachi.</a:t>
            </a:r>
          </a:p>
          <a:p>
            <a:pPr>
              <a:buFontTx/>
              <a:buChar char="•"/>
            </a:pPr>
            <a:endParaRPr lang="en-GB" sz="2000" dirty="0">
              <a:ea typeface="Adobe Fangsong Std R" panose="02020400000000000000" pitchFamily="18" charset="-128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en-GB" sz="2000" dirty="0" smtClean="0">
                <a:ea typeface="Adobe Fangsong Std R" panose="02020400000000000000" pitchFamily="18" charset="-128"/>
                <a:cs typeface="Arial" pitchFamily="34" charset="0"/>
              </a:rPr>
              <a:t> The </a:t>
            </a:r>
            <a:r>
              <a:rPr lang="en-GB" sz="2000" dirty="0">
                <a:ea typeface="Adobe Fangsong Std R" panose="02020400000000000000" pitchFamily="18" charset="-128"/>
                <a:cs typeface="Arial" pitchFamily="34" charset="0"/>
              </a:rPr>
              <a:t>issue of densification and its societal repercussions.</a:t>
            </a:r>
          </a:p>
          <a:p>
            <a:r>
              <a:rPr lang="en-US" sz="1662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	</a:t>
            </a:r>
          </a:p>
          <a:p>
            <a:pPr>
              <a:spcBef>
                <a:spcPct val="50000"/>
              </a:spcBef>
            </a:pPr>
            <a:endParaRPr lang="en-US" sz="1662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0874-E40F-40CE-AB02-18529EF6631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36331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latin typeface="+mn-lt"/>
                <a:ea typeface="Adobe Fan Heiti Std B" panose="020B0700000000000000" pitchFamily="34" charset="-128"/>
              </a:rPr>
              <a:t>The emerging </a:t>
            </a:r>
            <a:r>
              <a:rPr lang="en-US" sz="2800" b="1" dirty="0" err="1" smtClean="0">
                <a:latin typeface="+mn-lt"/>
                <a:ea typeface="Adobe Fan Heiti Std B" panose="020B0700000000000000" pitchFamily="34" charset="-128"/>
              </a:rPr>
              <a:t>katchi</a:t>
            </a:r>
            <a:r>
              <a:rPr lang="en-US" sz="2800" b="1" dirty="0" smtClean="0">
                <a:latin typeface="+mn-lt"/>
                <a:ea typeface="Adobe Fan Heiti Std B" panose="020B0700000000000000" pitchFamily="34" charset="-128"/>
              </a:rPr>
              <a:t> </a:t>
            </a:r>
            <a:r>
              <a:rPr lang="en-US" sz="2800" b="1" dirty="0" err="1" smtClean="0">
                <a:latin typeface="+mn-lt"/>
                <a:ea typeface="Adobe Fan Heiti Std B" panose="020B0700000000000000" pitchFamily="34" charset="-128"/>
              </a:rPr>
              <a:t>abadis</a:t>
            </a:r>
            <a:r>
              <a:rPr lang="en-US" sz="2800" b="1" dirty="0" smtClean="0">
                <a:latin typeface="+mn-lt"/>
                <a:ea typeface="Adobe Fan Heiti Std B" panose="020B0700000000000000" pitchFamily="34" charset="-128"/>
              </a:rPr>
              <a:t> are different from the earlier ones </a:t>
            </a:r>
            <a:endParaRPr lang="en-US" sz="2800" b="1" dirty="0">
              <a:latin typeface="+mn-lt"/>
              <a:ea typeface="Adobe Fan Heiti Std B" panose="020B0700000000000000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dirty="0" smtClean="0">
                <a:ea typeface="Adobe Fangsong Std R" panose="02020400000000000000" pitchFamily="18" charset="-128"/>
              </a:rPr>
              <a:t>Because </a:t>
            </a:r>
          </a:p>
          <a:p>
            <a:pPr>
              <a:buNone/>
            </a:pPr>
            <a:endParaRPr lang="en-US" sz="1800" dirty="0" smtClean="0">
              <a:ea typeface="Adobe Fangsong Std R" panose="02020400000000000000" pitchFamily="18" charset="-128"/>
            </a:endParaRPr>
          </a:p>
          <a:p>
            <a:r>
              <a:rPr lang="en-US" sz="1800" dirty="0" smtClean="0">
                <a:ea typeface="Adobe Fangsong Std R" panose="02020400000000000000" pitchFamily="18" charset="-128"/>
              </a:rPr>
              <a:t>Before the city was small, land was cheap, there was no middle class demand and the city periphery was near the city work places</a:t>
            </a:r>
          </a:p>
          <a:p>
            <a:endParaRPr lang="en-US" sz="1800" dirty="0" smtClean="0">
              <a:ea typeface="Adobe Fangsong Std R" panose="02020400000000000000" pitchFamily="18" charset="-128"/>
            </a:endParaRPr>
          </a:p>
          <a:p>
            <a:r>
              <a:rPr lang="en-US" sz="1800" dirty="0" smtClean="0">
                <a:ea typeface="Adobe Fangsong Std R" panose="02020400000000000000" pitchFamily="18" charset="-128"/>
              </a:rPr>
              <a:t>Now the city periphery, where cheap land is available, is far away from work areas.</a:t>
            </a:r>
          </a:p>
          <a:p>
            <a:r>
              <a:rPr lang="en-US" sz="1800" dirty="0" smtClean="0">
                <a:ea typeface="Adobe Fangsong Std R" panose="02020400000000000000" pitchFamily="18" charset="-128"/>
              </a:rPr>
              <a:t> </a:t>
            </a:r>
          </a:p>
          <a:p>
            <a:r>
              <a:rPr lang="en-US" sz="1800" dirty="0" smtClean="0">
                <a:ea typeface="Adobe Fangsong Std R" panose="02020400000000000000" pitchFamily="18" charset="-128"/>
              </a:rPr>
              <a:t>Hence living on the periphery has serious problems of travel, time and social costs in addition to absence of jobs and social amenities</a:t>
            </a:r>
          </a:p>
          <a:p>
            <a:endParaRPr lang="en-US" sz="1800" dirty="0" smtClean="0">
              <a:ea typeface="Adobe Fangsong Std R" panose="02020400000000000000" pitchFamily="18" charset="-128"/>
            </a:endParaRPr>
          </a:p>
          <a:p>
            <a:r>
              <a:rPr lang="en-US" sz="1800" dirty="0" smtClean="0">
                <a:ea typeface="Adobe Fangsong Std R" panose="02020400000000000000" pitchFamily="18" charset="-128"/>
              </a:rPr>
              <a:t>Middle income housing and elite gated communities are occupying the immediate periphery pushing new </a:t>
            </a:r>
            <a:r>
              <a:rPr lang="en-US" sz="1800" dirty="0" err="1" smtClean="0">
                <a:ea typeface="Adobe Fangsong Std R" panose="02020400000000000000" pitchFamily="18" charset="-128"/>
              </a:rPr>
              <a:t>katchi</a:t>
            </a:r>
            <a:r>
              <a:rPr lang="en-US" sz="1800" dirty="0" smtClean="0">
                <a:ea typeface="Adobe Fangsong Std R" panose="02020400000000000000" pitchFamily="18" charset="-128"/>
              </a:rPr>
              <a:t> </a:t>
            </a:r>
            <a:r>
              <a:rPr lang="en-US" sz="1800" dirty="0" err="1" smtClean="0">
                <a:ea typeface="Adobe Fangsong Std R" panose="02020400000000000000" pitchFamily="18" charset="-128"/>
              </a:rPr>
              <a:t>abadis</a:t>
            </a:r>
            <a:r>
              <a:rPr lang="en-US" sz="1800" dirty="0" smtClean="0">
                <a:ea typeface="Adobe Fangsong Std R" panose="02020400000000000000" pitchFamily="18" charset="-128"/>
              </a:rPr>
              <a:t> further away from work areas   </a:t>
            </a:r>
          </a:p>
          <a:p>
            <a:endParaRPr lang="en-US" sz="1800" dirty="0" smtClean="0">
              <a:ea typeface="Adobe Fangsong Std R" panose="02020400000000000000" pitchFamily="18" charset="-128"/>
            </a:endParaRPr>
          </a:p>
          <a:p>
            <a:r>
              <a:rPr lang="en-US" sz="1800" dirty="0" smtClean="0">
                <a:solidFill>
                  <a:srgbClr val="C00000"/>
                </a:solidFill>
                <a:ea typeface="Adobe Fangsong Std R" panose="02020400000000000000" pitchFamily="18" charset="-128"/>
              </a:rPr>
              <a:t>As a result, it is now cheaper to rent or get an apartment on </a:t>
            </a:r>
            <a:r>
              <a:rPr lang="en-US" sz="1800" dirty="0" err="1" smtClean="0">
                <a:solidFill>
                  <a:srgbClr val="C00000"/>
                </a:solidFill>
                <a:ea typeface="Adobe Fangsong Std R" panose="02020400000000000000" pitchFamily="18" charset="-128"/>
              </a:rPr>
              <a:t>pugri</a:t>
            </a:r>
            <a:r>
              <a:rPr lang="en-US" sz="1800" dirty="0" smtClean="0">
                <a:solidFill>
                  <a:srgbClr val="C00000"/>
                </a:solidFill>
                <a:ea typeface="Adobe Fangsong Std R" panose="02020400000000000000" pitchFamily="18" charset="-128"/>
              </a:rPr>
              <a:t> in a settlement  nearer to the city than living in ones’ own house on the periphery      </a:t>
            </a:r>
            <a:endParaRPr lang="en-US" sz="1800" dirty="0">
              <a:solidFill>
                <a:srgbClr val="C00000"/>
              </a:solidFill>
              <a:ea typeface="Adobe Fangsong Std 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36476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WNER\Desktop\housing presentation - photographs\Karachi-Grow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831" y="1596116"/>
            <a:ext cx="7956550" cy="4689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0874-E40F-40CE-AB02-18529EF66313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72327" y="685801"/>
            <a:ext cx="83978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a typeface="Adobe Fan Heiti Std B" panose="020B0700000000000000" pitchFamily="34" charset="-128"/>
              </a:rPr>
              <a:t>The </a:t>
            </a:r>
            <a:r>
              <a:rPr lang="en-US" sz="2800" b="1" dirty="0" smtClean="0">
                <a:ea typeface="Adobe Fan Heiti Std B" panose="020B0700000000000000" pitchFamily="34" charset="-128"/>
              </a:rPr>
              <a:t>changing locations </a:t>
            </a:r>
            <a:r>
              <a:rPr lang="en-US" sz="2800" b="1" dirty="0">
                <a:ea typeface="Adobe Fan Heiti Std B" panose="020B0700000000000000" pitchFamily="34" charset="-128"/>
              </a:rPr>
              <a:t>of </a:t>
            </a:r>
            <a:r>
              <a:rPr lang="en-US" sz="2800" b="1" dirty="0" smtClean="0">
                <a:ea typeface="Adobe Fan Heiti Std B" panose="020B0700000000000000" pitchFamily="34" charset="-128"/>
              </a:rPr>
              <a:t>low income settlements </a:t>
            </a:r>
            <a:endParaRPr lang="en-US" sz="2800" b="1" dirty="0">
              <a:ea typeface="Adobe Fan Heiti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6639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" y="914400"/>
            <a:ext cx="9011523" cy="4953000"/>
          </a:xfrm>
          <a:prstGeom prst="rect">
            <a:avLst/>
          </a:prstGeom>
        </p:spPr>
      </p:pic>
      <p:pic>
        <p:nvPicPr>
          <p:cNvPr id="1026" name="Picture 2" descr="C:\Users\ARIF HASAN\Desktop\Ma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9144000" cy="53229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12138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attell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229600" cy="611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C:\Users\ARIF HASAN\Desktop\South asia ed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3" descr="C:\Users\ARIF HASAN\Desktop\South asia ed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9440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3634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+mn-lt"/>
                <a:ea typeface="Adobe Fan Heiti Std B" panose="020B0700000000000000" pitchFamily="34" charset="-128"/>
              </a:rPr>
              <a:t>How people house themselves today: Government response  </a:t>
            </a:r>
            <a:endParaRPr lang="en-US" sz="2400" b="1" dirty="0">
              <a:latin typeface="+mn-lt"/>
              <a:ea typeface="Adobe Fan Heiti Std B" panose="020B0700000000000000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524000"/>
            <a:ext cx="8610600" cy="495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dirty="0" smtClean="0">
                <a:ea typeface="Adobe Fangsong Std R" panose="02020400000000000000" pitchFamily="18" charset="-128"/>
              </a:rPr>
              <a:t>Post-liberalization de facto government policy</a:t>
            </a:r>
          </a:p>
          <a:p>
            <a:pPr marL="0" indent="0">
              <a:buNone/>
            </a:pPr>
            <a:endParaRPr lang="en-US" sz="1800" dirty="0">
              <a:ea typeface="Adobe Fangsong Std R" panose="02020400000000000000" pitchFamily="18" charset="-128"/>
            </a:endParaRPr>
          </a:p>
          <a:p>
            <a:r>
              <a:rPr lang="en-US" sz="1800" dirty="0" smtClean="0">
                <a:ea typeface="Adobe Fangsong Std R" panose="02020400000000000000" pitchFamily="18" charset="-128"/>
              </a:rPr>
              <a:t>Access </a:t>
            </a:r>
            <a:r>
              <a:rPr lang="en-US" sz="1800" dirty="0">
                <a:ea typeface="Adobe Fangsong Std R" panose="02020400000000000000" pitchFamily="18" charset="-128"/>
              </a:rPr>
              <a:t>the </a:t>
            </a:r>
            <a:r>
              <a:rPr lang="en-US" sz="1800" dirty="0" smtClean="0">
                <a:ea typeface="Adobe Fangsong Std R" panose="02020400000000000000" pitchFamily="18" charset="-128"/>
              </a:rPr>
              <a:t>market</a:t>
            </a:r>
          </a:p>
          <a:p>
            <a:endParaRPr lang="en-US" sz="1800" dirty="0">
              <a:ea typeface="Adobe Fangsong Std R" panose="02020400000000000000" pitchFamily="18" charset="-128"/>
            </a:endParaRPr>
          </a:p>
          <a:p>
            <a:r>
              <a:rPr lang="en-US" sz="1800" dirty="0">
                <a:ea typeface="Adobe Fangsong Std R" panose="02020400000000000000" pitchFamily="18" charset="-128"/>
              </a:rPr>
              <a:t>Liberalization of credit </a:t>
            </a:r>
            <a:r>
              <a:rPr lang="en-US" sz="1800" dirty="0" smtClean="0">
                <a:ea typeface="Adobe Fangsong Std R" panose="02020400000000000000" pitchFamily="18" charset="-128"/>
              </a:rPr>
              <a:t>terms</a:t>
            </a:r>
          </a:p>
          <a:p>
            <a:endParaRPr lang="en-US" sz="1800" dirty="0">
              <a:ea typeface="Adobe Fangsong Std R" panose="02020400000000000000" pitchFamily="18" charset="-128"/>
            </a:endParaRPr>
          </a:p>
          <a:p>
            <a:r>
              <a:rPr lang="en-US" sz="1800" dirty="0">
                <a:ea typeface="Adobe Fangsong Std R" panose="02020400000000000000" pitchFamily="18" charset="-128"/>
              </a:rPr>
              <a:t>Collateral required: poor do not have </a:t>
            </a:r>
            <a:r>
              <a:rPr lang="en-US" sz="1800" dirty="0" smtClean="0">
                <a:ea typeface="Adobe Fangsong Std R" panose="02020400000000000000" pitchFamily="18" charset="-128"/>
              </a:rPr>
              <a:t>it</a:t>
            </a:r>
          </a:p>
          <a:p>
            <a:endParaRPr lang="en-US" sz="1800" dirty="0">
              <a:ea typeface="Adobe Fangsong Std R" panose="02020400000000000000" pitchFamily="18" charset="-128"/>
            </a:endParaRPr>
          </a:p>
          <a:p>
            <a:r>
              <a:rPr lang="en-US" sz="1800" dirty="0">
                <a:ea typeface="Adobe Fangsong Std R" panose="02020400000000000000" pitchFamily="18" charset="-128"/>
              </a:rPr>
              <a:t>Formal sector job required : 72% work </a:t>
            </a:r>
            <a:r>
              <a:rPr lang="en-US" sz="1800" dirty="0" smtClean="0">
                <a:ea typeface="Adobe Fangsong Std R" panose="02020400000000000000" pitchFamily="18" charset="-128"/>
              </a:rPr>
              <a:t>informally</a:t>
            </a:r>
          </a:p>
          <a:p>
            <a:endParaRPr lang="en-US" sz="1800" dirty="0">
              <a:ea typeface="Adobe Fangsong Std R" panose="02020400000000000000" pitchFamily="18" charset="-128"/>
            </a:endParaRPr>
          </a:p>
          <a:p>
            <a:r>
              <a:rPr lang="en-US" sz="1800" dirty="0">
                <a:ea typeface="Adobe Fangsong Std R" panose="02020400000000000000" pitchFamily="18" charset="-128"/>
              </a:rPr>
              <a:t>No credit for purchase of </a:t>
            </a:r>
            <a:r>
              <a:rPr lang="en-US" sz="1800" dirty="0" smtClean="0">
                <a:ea typeface="Adobe Fangsong Std R" panose="02020400000000000000" pitchFamily="18" charset="-128"/>
              </a:rPr>
              <a:t>land</a:t>
            </a:r>
          </a:p>
          <a:p>
            <a:endParaRPr lang="en-US" sz="1800" dirty="0">
              <a:ea typeface="Adobe Fangsong Std R" panose="02020400000000000000" pitchFamily="18" charset="-128"/>
            </a:endParaRPr>
          </a:p>
          <a:p>
            <a:r>
              <a:rPr lang="en-US" sz="1800" dirty="0">
                <a:ea typeface="Adobe Fangsong Std R" panose="02020400000000000000" pitchFamily="18" charset="-128"/>
              </a:rPr>
              <a:t>High rate of </a:t>
            </a:r>
            <a:r>
              <a:rPr lang="en-US" sz="1800" dirty="0" smtClean="0">
                <a:ea typeface="Adobe Fangsong Std R" panose="02020400000000000000" pitchFamily="18" charset="-128"/>
              </a:rPr>
              <a:t>markup</a:t>
            </a:r>
          </a:p>
          <a:p>
            <a:endParaRPr lang="en-US" sz="1800" dirty="0">
              <a:ea typeface="Adobe Fangsong Std R" panose="02020400000000000000" pitchFamily="18" charset="-128"/>
            </a:endParaRPr>
          </a:p>
          <a:p>
            <a:r>
              <a:rPr lang="en-US" sz="1800" dirty="0">
                <a:ea typeface="Adobe Fangsong Std R" panose="02020400000000000000" pitchFamily="18" charset="-128"/>
              </a:rPr>
              <a:t>The developers do not cater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183415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latin typeface="+mn-lt"/>
                <a:ea typeface="Adobe Fan Heiti Std B" panose="020B0700000000000000" pitchFamily="34" charset="-128"/>
              </a:rPr>
              <a:t>Informal sector market response to the issue</a:t>
            </a:r>
            <a:endParaRPr lang="en-US" sz="2800" b="1" dirty="0">
              <a:latin typeface="+mn-lt"/>
              <a:ea typeface="Adobe Fan Heiti Std B" panose="020B0700000000000000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	</a:t>
            </a:r>
          </a:p>
          <a:p>
            <a:pPr>
              <a:buNone/>
            </a:pPr>
            <a:r>
              <a:rPr lang="en-US" sz="2400" dirty="0" smtClean="0">
                <a:ea typeface="Adobe Fangsong Std R" panose="02020400000000000000" pitchFamily="18" charset="-128"/>
              </a:rPr>
              <a:t>	</a:t>
            </a:r>
            <a:r>
              <a:rPr lang="en-US" sz="1800" dirty="0" smtClean="0">
                <a:ea typeface="Adobe Fangsong Std R" panose="02020400000000000000" pitchFamily="18" charset="-128"/>
              </a:rPr>
              <a:t>Densification of existing </a:t>
            </a:r>
            <a:r>
              <a:rPr lang="en-US" sz="1800" dirty="0" err="1" smtClean="0">
                <a:ea typeface="Adobe Fangsong Std R" panose="02020400000000000000" pitchFamily="18" charset="-128"/>
              </a:rPr>
              <a:t>katchi</a:t>
            </a:r>
            <a:r>
              <a:rPr lang="en-US" sz="1800" dirty="0" smtClean="0">
                <a:ea typeface="Adobe Fangsong Std R" panose="02020400000000000000" pitchFamily="18" charset="-128"/>
              </a:rPr>
              <a:t> </a:t>
            </a:r>
            <a:r>
              <a:rPr lang="en-US" sz="1800" dirty="0" err="1" smtClean="0">
                <a:ea typeface="Adobe Fangsong Std R" panose="02020400000000000000" pitchFamily="18" charset="-128"/>
              </a:rPr>
              <a:t>abadis</a:t>
            </a:r>
            <a:r>
              <a:rPr lang="en-US" sz="1800" dirty="0" smtClean="0">
                <a:ea typeface="Adobe Fangsong Std R" panose="02020400000000000000" pitchFamily="18" charset="-128"/>
              </a:rPr>
              <a:t> by changing  one or two storey informally built homes into multi-storey buildings in three ways </a:t>
            </a:r>
          </a:p>
          <a:p>
            <a:pPr marL="457200" indent="-457200">
              <a:buAutoNum type="arabicPeriod"/>
            </a:pPr>
            <a:endParaRPr lang="en-US" sz="1800" dirty="0" smtClean="0">
              <a:ea typeface="Adobe Fangsong Std R" panose="02020400000000000000" pitchFamily="18" charset="-128"/>
            </a:endParaRPr>
          </a:p>
          <a:p>
            <a:pPr marL="457200" indent="-457200">
              <a:buAutoNum type="arabicPeriod"/>
            </a:pPr>
            <a:r>
              <a:rPr lang="en-US" sz="1800" dirty="0" smtClean="0">
                <a:ea typeface="Adobe Fangsong Std R" panose="02020400000000000000" pitchFamily="18" charset="-128"/>
              </a:rPr>
              <a:t>House owners building upwards to accommodate the expanding family</a:t>
            </a:r>
          </a:p>
          <a:p>
            <a:pPr marL="457200" indent="-457200">
              <a:buAutoNum type="arabicPeriod"/>
            </a:pPr>
            <a:endParaRPr lang="en-US" sz="1800" dirty="0" smtClean="0">
              <a:ea typeface="Adobe Fangsong Std R" panose="02020400000000000000" pitchFamily="18" charset="-128"/>
            </a:endParaRPr>
          </a:p>
          <a:p>
            <a:pPr marL="457200" indent="-457200">
              <a:buAutoNum type="arabicPeriod"/>
            </a:pPr>
            <a:r>
              <a:rPr lang="en-US" sz="1800" dirty="0" smtClean="0">
                <a:ea typeface="Adobe Fangsong Std R" panose="02020400000000000000" pitchFamily="18" charset="-128"/>
              </a:rPr>
              <a:t>House owners building upwards to create rentals for additional income </a:t>
            </a:r>
          </a:p>
          <a:p>
            <a:pPr marL="457200" indent="-457200">
              <a:buAutoNum type="arabicPeriod"/>
            </a:pPr>
            <a:endParaRPr lang="en-US" sz="1800" dirty="0" smtClean="0">
              <a:ea typeface="Adobe Fangsong Std R" panose="02020400000000000000" pitchFamily="18" charset="-128"/>
            </a:endParaRPr>
          </a:p>
          <a:p>
            <a:pPr marL="457200" indent="-457200">
              <a:buAutoNum type="arabicPeriod"/>
            </a:pPr>
            <a:r>
              <a:rPr lang="en-US" sz="1800" dirty="0" smtClean="0">
                <a:ea typeface="Adobe Fangsong Std R" panose="02020400000000000000" pitchFamily="18" charset="-128"/>
              </a:rPr>
              <a:t>Informal developers purchasing land from house owners and paying them in cash plus two apartments on the top floor </a:t>
            </a:r>
            <a:endParaRPr lang="en-US" sz="1800" dirty="0">
              <a:ea typeface="Adobe Fangsong Std 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54886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:\DATA\Local Disk (G)\IIED Density Study\Pictures - Fareena Chanda\KHHUDAKB_JPG\NVA_28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85801"/>
            <a:ext cx="8610600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0874-E40F-40CE-AB02-18529EF66313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33600" y="60960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Old </a:t>
            </a:r>
            <a:r>
              <a:rPr lang="en-US" dirty="0" err="1" smtClean="0"/>
              <a:t>Katchi</a:t>
            </a:r>
            <a:r>
              <a:rPr lang="en-US" dirty="0" smtClean="0"/>
              <a:t> </a:t>
            </a:r>
            <a:r>
              <a:rPr lang="en-US" dirty="0" err="1" smtClean="0"/>
              <a:t>Abadis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221687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20"/>
          <p:cNvPicPr>
            <a:picLocks noChangeAspect="1" noChangeArrowheads="1"/>
          </p:cNvPicPr>
          <p:nvPr/>
        </p:nvPicPr>
        <p:blipFill>
          <a:blip r:embed="rId2" cstate="print"/>
          <a:srcRect l="26022" t="3368" r="24298" b="49492"/>
          <a:stretch>
            <a:fillRect/>
          </a:stretch>
        </p:blipFill>
        <p:spPr bwMode="auto">
          <a:xfrm>
            <a:off x="5037138" y="331788"/>
            <a:ext cx="4037012" cy="538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20"/>
          <p:cNvPicPr>
            <a:picLocks noChangeAspect="1" noChangeArrowheads="1"/>
          </p:cNvPicPr>
          <p:nvPr/>
        </p:nvPicPr>
        <p:blipFill>
          <a:blip r:embed="rId2" cstate="print"/>
          <a:srcRect l="16560" t="55559" r="17201" b="9085"/>
          <a:stretch>
            <a:fillRect/>
          </a:stretch>
        </p:blipFill>
        <p:spPr bwMode="auto">
          <a:xfrm>
            <a:off x="2" y="1219200"/>
            <a:ext cx="520700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0874-E40F-40CE-AB02-18529EF66313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24037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:\DATA\Local Disk (G)\IIED Density Study\Pictures - Fareena Chanda\KHHUDAKB_JPG\NVA_8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7" y="381000"/>
            <a:ext cx="859155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0874-E40F-40CE-AB02-18529EF66313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09800" y="60198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Old </a:t>
            </a:r>
            <a:r>
              <a:rPr lang="en-US" dirty="0" err="1" smtClean="0"/>
              <a:t>Katchi</a:t>
            </a:r>
            <a:r>
              <a:rPr lang="en-US" dirty="0" smtClean="0"/>
              <a:t> </a:t>
            </a:r>
            <a:r>
              <a:rPr lang="en-US" dirty="0" err="1" smtClean="0"/>
              <a:t>Abadis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211413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:\Users\OWNER\Desktop\pics\New folder\DSCF14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0005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C:\Users\OWNER\Desktop\pics\New folder\Picture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4264"/>
            <a:ext cx="9144000" cy="59494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774265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762004"/>
            <a:ext cx="8077200" cy="519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33349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\\Ah3\d\New Folder (3)\IMG_0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210472"/>
            <a:ext cx="8329612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0874-E40F-40CE-AB02-18529EF66313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09800" y="60198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Katchi</a:t>
            </a:r>
            <a:r>
              <a:rPr lang="en-US" dirty="0" smtClean="0"/>
              <a:t>  </a:t>
            </a:r>
            <a:r>
              <a:rPr lang="en-US" dirty="0" err="1" smtClean="0"/>
              <a:t>Abadis</a:t>
            </a:r>
            <a:r>
              <a:rPr lang="en-US" dirty="0" smtClean="0"/>
              <a:t>  High-rises near City  Centre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228906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\\Ah3\d\New Folder (3)\IMG_01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2" y="419100"/>
            <a:ext cx="8026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0874-E40F-40CE-AB02-18529EF66313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2153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Slide48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F:\Nimra\work\mapfli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0760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0874-E40F-40CE-AB02-18529EF66313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1026" name="Picture 2" descr="D:\articles\IMG_02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2012"/>
            <a:ext cx="9144000" cy="6053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831314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0874-E40F-40CE-AB02-18529EF66313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1026" name="Picture 2" descr="D:\articles\IMG_02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2012"/>
            <a:ext cx="9144000" cy="6053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831314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33400"/>
            <a:ext cx="3886200" cy="57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533400"/>
            <a:ext cx="3810000" cy="57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n-lt"/>
                <a:ea typeface="Adobe Fan Heiti Std B" panose="020B0700000000000000" pitchFamily="34" charset="-128"/>
              </a:rPr>
              <a:t>Densification Issues - 1</a:t>
            </a:r>
            <a:endParaRPr lang="en-US" sz="2800" b="1" dirty="0">
              <a:latin typeface="+mn-lt"/>
              <a:ea typeface="Adobe Fan Heiti Std B" panose="020B0700000000000000" pitchFamily="34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0855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endParaRPr lang="en-US" sz="1800" dirty="0" smtClean="0">
              <a:ea typeface="Adobe Fangsong Std R" panose="02020400000000000000" pitchFamily="18" charset="-128"/>
              <a:cs typeface="Arial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1800" dirty="0" smtClean="0">
                <a:ea typeface="Adobe Fangsong Std R" panose="02020400000000000000" pitchFamily="18" charset="-128"/>
                <a:cs typeface="Arial" pitchFamily="34" charset="0"/>
              </a:rPr>
              <a:t>Smaller </a:t>
            </a:r>
            <a:r>
              <a:rPr lang="en-US" sz="1800" dirty="0">
                <a:ea typeface="Adobe Fangsong Std R" panose="02020400000000000000" pitchFamily="18" charset="-128"/>
                <a:cs typeface="Arial" pitchFamily="34" charset="0"/>
              </a:rPr>
              <a:t>and smaller units to make them affordable : 6-10 persons per room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ea typeface="Adobe Fangsong Std R" panose="02020400000000000000" pitchFamily="18" charset="-128"/>
                <a:cs typeface="Arial" pitchFamily="34" charset="0"/>
              </a:rPr>
              <a:t>No lifts : Effect on </a:t>
            </a:r>
            <a:r>
              <a:rPr lang="en-US" sz="1800" dirty="0" smtClean="0">
                <a:ea typeface="Adobe Fangsong Std R" panose="02020400000000000000" pitchFamily="18" charset="-128"/>
                <a:cs typeface="Arial" pitchFamily="34" charset="0"/>
              </a:rPr>
              <a:t>women, children </a:t>
            </a:r>
            <a:r>
              <a:rPr lang="en-US" sz="1800" dirty="0">
                <a:ea typeface="Adobe Fangsong Std R" panose="02020400000000000000" pitchFamily="18" charset="-128"/>
                <a:cs typeface="Arial" pitchFamily="34" charset="0"/>
              </a:rPr>
              <a:t>and old persons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ea typeface="Adobe Fangsong Std R" panose="02020400000000000000" pitchFamily="18" charset="-128"/>
                <a:cs typeface="Arial" pitchFamily="34" charset="0"/>
              </a:rPr>
              <a:t>No SBCA rules and regulations followed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ea typeface="Adobe Fangsong Std R" panose="02020400000000000000" pitchFamily="18" charset="-128"/>
                <a:cs typeface="Arial" pitchFamily="34" charset="0"/>
              </a:rPr>
              <a:t>Freedom to stay away from home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ea typeface="Adobe Fangsong Std R" panose="02020400000000000000" pitchFamily="18" charset="-128"/>
                <a:cs typeface="Arial" pitchFamily="34" charset="0"/>
              </a:rPr>
              <a:t>Formation of gangs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ea typeface="Adobe Fangsong Std R" panose="02020400000000000000" pitchFamily="18" charset="-128"/>
                <a:cs typeface="Arial" pitchFamily="34" charset="0"/>
              </a:rPr>
              <a:t>The issue of toilets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ea typeface="Adobe Fangsong Std R" panose="02020400000000000000" pitchFamily="18" charset="-128"/>
                <a:cs typeface="Arial" pitchFamily="34" charset="0"/>
              </a:rPr>
              <a:t>The growth of rentals : their vulnerability 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ea typeface="Adobe Fangsong Std R" panose="02020400000000000000" pitchFamily="18" charset="-128"/>
                <a:cs typeface="Arial" pitchFamily="34" charset="0"/>
              </a:rPr>
              <a:t>Political control easier in apartment </a:t>
            </a:r>
            <a:r>
              <a:rPr lang="en-US" sz="1800" dirty="0" smtClean="0">
                <a:ea typeface="Adobe Fangsong Std R" panose="02020400000000000000" pitchFamily="18" charset="-128"/>
                <a:cs typeface="Arial" pitchFamily="34" charset="0"/>
              </a:rPr>
              <a:t>complexes.</a:t>
            </a:r>
          </a:p>
          <a:p>
            <a:pPr>
              <a:lnSpc>
                <a:spcPct val="110000"/>
              </a:lnSpc>
            </a:pPr>
            <a:r>
              <a:rPr lang="en-US" sz="1800" dirty="0" smtClean="0">
                <a:ea typeface="Adobe Fangsong Std R" panose="02020400000000000000" pitchFamily="18" charset="-128"/>
                <a:cs typeface="Arial" pitchFamily="34" charset="0"/>
              </a:rPr>
              <a:t>Increase in household size by 10% between 1998 to 2011 though fertility rates have dropped. </a:t>
            </a:r>
          </a:p>
          <a:p>
            <a:pPr>
              <a:lnSpc>
                <a:spcPct val="110000"/>
              </a:lnSpc>
              <a:buNone/>
            </a:pPr>
            <a:endParaRPr lang="en-US" sz="2215" dirty="0" smtClean="0">
              <a:latin typeface="Adobe Fangsong Std R" panose="02020400000000000000" pitchFamily="18" charset="-128"/>
              <a:ea typeface="Adobe Fangsong Std R" panose="02020400000000000000" pitchFamily="18" charset="-128"/>
              <a:cs typeface="Arial" pitchFamily="34" charset="0"/>
            </a:endParaRPr>
          </a:p>
          <a:p>
            <a:pPr>
              <a:lnSpc>
                <a:spcPct val="110000"/>
              </a:lnSpc>
            </a:pPr>
            <a:endParaRPr lang="en-US" sz="2215" dirty="0" smtClean="0">
              <a:latin typeface="Adobe Fangsong Std R" panose="02020400000000000000" pitchFamily="18" charset="-128"/>
              <a:ea typeface="Adobe Fangsong Std R" panose="02020400000000000000" pitchFamily="18" charset="-128"/>
              <a:cs typeface="Arial" pitchFamily="34" charset="0"/>
            </a:endParaRPr>
          </a:p>
          <a:p>
            <a:pPr>
              <a:lnSpc>
                <a:spcPct val="110000"/>
              </a:lnSpc>
            </a:pPr>
            <a:endParaRPr lang="en-US" sz="2215" dirty="0">
              <a:latin typeface="Adobe Fangsong Std R" panose="02020400000000000000" pitchFamily="18" charset="-128"/>
              <a:ea typeface="Adobe Fangsong Std R" panose="02020400000000000000" pitchFamily="18" charset="-128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0874-E40F-40CE-AB02-18529EF66313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030316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We are told to </a:t>
            </a:r>
            <a:r>
              <a:rPr lang="en-US" sz="2800" b="1" dirty="0" err="1" smtClean="0"/>
              <a:t>densify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1800" dirty="0" smtClean="0"/>
              <a:t>	Yet, the three most dense cities in the world are in South-Asia</a:t>
            </a:r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dirty="0" smtClean="0"/>
              <a:t>                                                    Actual Density     Maximum Permissible</a:t>
            </a:r>
          </a:p>
          <a:p>
            <a:pPr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                                                                             as per regulations</a:t>
            </a:r>
          </a:p>
          <a:p>
            <a:pPr>
              <a:buNone/>
            </a:pPr>
            <a:endParaRPr lang="en-US" sz="1800" dirty="0"/>
          </a:p>
          <a:p>
            <a:pPr>
              <a:buNone/>
            </a:pPr>
            <a:r>
              <a:rPr lang="en-US" sz="1800" dirty="0" smtClean="0"/>
              <a:t>                        Dhaka                    4,400                            1,200          </a:t>
            </a:r>
          </a:p>
          <a:p>
            <a:pPr>
              <a:buNone/>
            </a:pPr>
            <a:r>
              <a:rPr lang="en-US" sz="1800" dirty="0" smtClean="0"/>
              <a:t>                        Mumbai                3,230                               900 ?</a:t>
            </a:r>
          </a:p>
          <a:p>
            <a:pPr>
              <a:buNone/>
            </a:pPr>
            <a:r>
              <a:rPr lang="en-US" sz="1800" dirty="0" smtClean="0"/>
              <a:t>                        Karachi                  2,280                            1,625</a:t>
            </a:r>
          </a:p>
          <a:p>
            <a:pPr>
              <a:buNone/>
            </a:pPr>
            <a:r>
              <a:rPr lang="en-US" sz="1800" dirty="0" smtClean="0"/>
              <a:t>    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31557243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76200"/>
            <a:ext cx="7772400" cy="838199"/>
          </a:xfrm>
        </p:spPr>
        <p:txBody>
          <a:bodyPr>
            <a:normAutofit/>
          </a:bodyPr>
          <a:lstStyle/>
          <a:p>
            <a:endParaRPr lang="en-US" sz="2800" b="1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7135" y="914399"/>
            <a:ext cx="691733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35517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990599"/>
          </a:xfrm>
        </p:spPr>
        <p:txBody>
          <a:bodyPr>
            <a:normAutofit/>
          </a:bodyPr>
          <a:lstStyle/>
          <a:p>
            <a:endParaRPr lang="en-US" sz="2800" b="1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2" y="838204"/>
            <a:ext cx="6753959" cy="558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57890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Karachi Residential Land-use 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62% (about 13 million) of Karachi’s citizens live in informal settlements on 23% of the city’s residential lands.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	Densities in these settlements are between 1,500 – 4,500 persons per ha </a:t>
            </a:r>
            <a:r>
              <a:rPr lang="en-US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continues to increase </a:t>
            </a:r>
          </a:p>
          <a:p>
            <a:pPr>
              <a:buNone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	Persons per room: 6 – 10 </a:t>
            </a:r>
          </a:p>
          <a:p>
            <a:pPr>
              <a:buNone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	The issue of toilets: 20 persons per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wc</a:t>
            </a:r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36% (about 7.5 million) of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Karachiites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live in “planned” settlements on 77% of the city’s residential lands. </a:t>
            </a:r>
          </a:p>
          <a:p>
            <a:pPr>
              <a:buNone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	Densities can be as low as 80 persons per ha </a:t>
            </a:r>
            <a:r>
              <a:rPr lang="en-US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and continue to decrease in new settlements</a:t>
            </a:r>
          </a:p>
          <a:p>
            <a:pPr>
              <a:buNone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	 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3163197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Houses / Plot Sizes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71.32% live on les than 100 square yard plots</a:t>
            </a:r>
          </a:p>
          <a:p>
            <a:r>
              <a:rPr lang="en-US" sz="2400" dirty="0" smtClean="0"/>
              <a:t>24.27% live on 100 – 120 square yard plots</a:t>
            </a:r>
          </a:p>
          <a:p>
            <a:r>
              <a:rPr lang="en-US" sz="2400" dirty="0" smtClean="0"/>
              <a:t>        3% live on 120 – 240 square yard plot</a:t>
            </a:r>
          </a:p>
          <a:p>
            <a:r>
              <a:rPr lang="en-US" sz="2400" dirty="0" smtClean="0"/>
              <a:t>  1.47% above 240 square yard plots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3174335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Study of Four Sites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534400" cy="5486400"/>
          </a:xfrm>
        </p:spPr>
        <p:txBody>
          <a:bodyPr>
            <a:normAutofit/>
          </a:bodyPr>
          <a:lstStyle/>
          <a:p>
            <a:pPr>
              <a:buAutoNum type="arabicPeriod"/>
            </a:pPr>
            <a:r>
              <a:rPr lang="en-US" sz="1800" b="1" dirty="0" err="1" smtClean="0"/>
              <a:t>Labour</a:t>
            </a:r>
            <a:r>
              <a:rPr lang="en-US" sz="1800" b="1" dirty="0" smtClean="0"/>
              <a:t> Square Apartments </a:t>
            </a:r>
          </a:p>
          <a:p>
            <a:pPr>
              <a:buNone/>
            </a:pPr>
            <a:r>
              <a:rPr lang="en-US" sz="1800" dirty="0" smtClean="0"/>
              <a:t>	Built 1976</a:t>
            </a:r>
          </a:p>
          <a:p>
            <a:pPr>
              <a:buNone/>
            </a:pPr>
            <a:r>
              <a:rPr lang="en-US" sz="1800" dirty="0" smtClean="0"/>
              <a:t>    	No. of persons per apartment in 1976:  5.8</a:t>
            </a:r>
          </a:p>
          <a:p>
            <a:pPr>
              <a:buNone/>
            </a:pPr>
            <a:r>
              <a:rPr lang="en-US" sz="1800" dirty="0"/>
              <a:t>	</a:t>
            </a:r>
            <a:r>
              <a:rPr lang="en-US" sz="1800" dirty="0" smtClean="0"/>
              <a:t>No. of persons per apartment in 2010:  10</a:t>
            </a:r>
            <a:endParaRPr lang="en-US" sz="1800" dirty="0"/>
          </a:p>
          <a:p>
            <a:pPr>
              <a:buAutoNum type="arabicPeriod" startAt="2"/>
            </a:pPr>
            <a:r>
              <a:rPr lang="en-US" sz="1800" b="1" dirty="0" err="1" smtClean="0"/>
              <a:t>Nawalane</a:t>
            </a:r>
            <a:r>
              <a:rPr lang="en-US" sz="1800" b="1" dirty="0" smtClean="0"/>
              <a:t> Inner City Informal Settlement</a:t>
            </a:r>
          </a:p>
          <a:p>
            <a:pPr>
              <a:buNone/>
            </a:pPr>
            <a:r>
              <a:rPr lang="en-US" sz="1800" dirty="0" smtClean="0"/>
              <a:t>	Density in 1973:      450 p/ha</a:t>
            </a:r>
          </a:p>
          <a:p>
            <a:pPr>
              <a:buNone/>
            </a:pPr>
            <a:r>
              <a:rPr lang="en-US" sz="1800" dirty="0"/>
              <a:t>	</a:t>
            </a:r>
            <a:r>
              <a:rPr lang="en-US" sz="1800" dirty="0" smtClean="0"/>
              <a:t>Density in 2010:   3,500 p/ha </a:t>
            </a:r>
          </a:p>
          <a:p>
            <a:pPr>
              <a:buAutoNum type="arabicPeriod" startAt="3"/>
            </a:pPr>
            <a:r>
              <a:rPr lang="en-US" sz="1800" b="1" dirty="0" err="1" smtClean="0"/>
              <a:t>Paposhnagar</a:t>
            </a:r>
            <a:r>
              <a:rPr lang="en-US" sz="1800" b="1" dirty="0" smtClean="0"/>
              <a:t>: Formal Sector Lower Middle Income Settlement</a:t>
            </a:r>
          </a:p>
          <a:p>
            <a:pPr>
              <a:buNone/>
            </a:pPr>
            <a:r>
              <a:rPr lang="en-US" sz="1800" dirty="0"/>
              <a:t>	</a:t>
            </a:r>
            <a:r>
              <a:rPr lang="en-US" sz="1800" dirty="0" smtClean="0"/>
              <a:t>Density in 1955:      250 p/ha</a:t>
            </a:r>
          </a:p>
          <a:p>
            <a:pPr>
              <a:buNone/>
            </a:pPr>
            <a:r>
              <a:rPr lang="en-US" sz="1800" dirty="0"/>
              <a:t>	</a:t>
            </a:r>
            <a:r>
              <a:rPr lang="en-US" sz="1800" dirty="0" smtClean="0"/>
              <a:t>Density in 2010:   1,180 p/ha</a:t>
            </a:r>
          </a:p>
          <a:p>
            <a:pPr>
              <a:buNone/>
            </a:pPr>
            <a:r>
              <a:rPr lang="en-US" sz="1800" dirty="0" smtClean="0"/>
              <a:t>4.	</a:t>
            </a:r>
            <a:r>
              <a:rPr lang="en-US" sz="1800" b="1" dirty="0" err="1" smtClean="0"/>
              <a:t>Fahad</a:t>
            </a:r>
            <a:r>
              <a:rPr lang="en-US" sz="1800" b="1" dirty="0" smtClean="0"/>
              <a:t> Square Apartments </a:t>
            </a:r>
          </a:p>
          <a:p>
            <a:pPr>
              <a:buNone/>
            </a:pPr>
            <a:r>
              <a:rPr lang="en-US" sz="1800" dirty="0" smtClean="0"/>
              <a:t>	Built in 1999 </a:t>
            </a:r>
            <a:endParaRPr lang="en-US" sz="1800" dirty="0"/>
          </a:p>
          <a:p>
            <a:pPr>
              <a:buNone/>
            </a:pPr>
            <a:r>
              <a:rPr lang="en-US" sz="1800" dirty="0" smtClean="0"/>
              <a:t>	No. of persons per apartment in 2010:  5.72  </a:t>
            </a:r>
          </a:p>
          <a:p>
            <a:pPr>
              <a:buNone/>
            </a:pPr>
            <a:r>
              <a:rPr lang="en-US" sz="1800" dirty="0" smtClean="0"/>
              <a:t>	Density: 942 p/ha</a:t>
            </a:r>
          </a:p>
          <a:p>
            <a:pPr>
              <a:buNone/>
            </a:pPr>
            <a:r>
              <a:rPr lang="en-US" sz="1800" dirty="0" smtClean="0">
                <a:solidFill>
                  <a:srgbClr val="C00000"/>
                </a:solidFill>
              </a:rPr>
              <a:t>The process of densification </a:t>
            </a:r>
          </a:p>
          <a:p>
            <a:pPr>
              <a:buNone/>
            </a:pPr>
            <a:r>
              <a:rPr lang="en-US" sz="1800" dirty="0" smtClean="0">
                <a:solidFill>
                  <a:srgbClr val="C00000"/>
                </a:solidFill>
              </a:rPr>
              <a:t>The negative aspects of unplanned densification </a:t>
            </a:r>
          </a:p>
          <a:p>
            <a:pPr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1652588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oldc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563" y="0"/>
            <a:ext cx="83185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4659165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n-lt"/>
              </a:rPr>
              <a:t>Criteria for Evaluating Projects </a:t>
            </a:r>
            <a:endParaRPr lang="en-US" sz="28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	</a:t>
            </a:r>
            <a:r>
              <a:rPr lang="en-US" sz="1800" dirty="0" smtClean="0">
                <a:solidFill>
                  <a:srgbClr val="C00000"/>
                </a:solidFill>
              </a:rPr>
              <a:t>Accepted that for the foreseeable future there will be only projects. Four criteria must apply for judging projects. </a:t>
            </a:r>
          </a:p>
          <a:p>
            <a:pPr>
              <a:buNone/>
            </a:pPr>
            <a:endParaRPr lang="en-US" sz="1800" dirty="0" smtClean="0">
              <a:solidFill>
                <a:srgbClr val="C00000"/>
              </a:solidFill>
            </a:endParaRPr>
          </a:p>
          <a:p>
            <a:pPr marL="457200" indent="-457200">
              <a:buAutoNum type="arabicPeriod"/>
            </a:pPr>
            <a:r>
              <a:rPr lang="en-US" sz="1800" dirty="0" smtClean="0"/>
              <a:t>Projects should not damage the ecology of the region in which Karachi is located </a:t>
            </a:r>
          </a:p>
          <a:p>
            <a:pPr marL="457200" indent="-457200">
              <a:buAutoNum type="arabicPeriod"/>
            </a:pPr>
            <a:endParaRPr lang="en-US" sz="1800" dirty="0" smtClean="0"/>
          </a:p>
          <a:p>
            <a:pPr marL="457200" indent="-457200">
              <a:buAutoNum type="arabicPeriod"/>
            </a:pPr>
            <a:r>
              <a:rPr lang="en-US" sz="1800" dirty="0" smtClean="0"/>
              <a:t>Projects must determine land-use on the basis of social and environmental </a:t>
            </a:r>
          </a:p>
          <a:p>
            <a:pPr marL="457200" indent="-457200">
              <a:buNone/>
            </a:pPr>
            <a:r>
              <a:rPr lang="en-US" sz="1800" dirty="0" smtClean="0"/>
              <a:t>	consideration and not on the basis of land value alone </a:t>
            </a:r>
          </a:p>
          <a:p>
            <a:pPr marL="457200" indent="-457200">
              <a:buNone/>
            </a:pPr>
            <a:endParaRPr lang="en-US" sz="1800" dirty="0" smtClean="0"/>
          </a:p>
          <a:p>
            <a:pPr marL="457200" indent="-457200">
              <a:buAutoNum type="arabicPeriod" startAt="3"/>
            </a:pPr>
            <a:r>
              <a:rPr lang="en-US" sz="1800" dirty="0" smtClean="0"/>
              <a:t>Projects should serve the interests of the majority which are low and lower middle income groups</a:t>
            </a:r>
          </a:p>
          <a:p>
            <a:pPr marL="457200" indent="-457200">
              <a:buAutoNum type="arabicPeriod" startAt="3"/>
            </a:pPr>
            <a:endParaRPr lang="en-US" sz="1800" dirty="0" smtClean="0"/>
          </a:p>
          <a:p>
            <a:pPr marL="457200" indent="-457200">
              <a:buAutoNum type="arabicPeriod" startAt="3"/>
            </a:pPr>
            <a:r>
              <a:rPr lang="en-US" sz="1800" dirty="0" smtClean="0"/>
              <a:t>Projects should respect and enhance the tangible and intangible culture of the communities that live in Karachi 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119124348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latin typeface="+mn-lt"/>
                <a:ea typeface="Adobe Fan Heiti Std B" panose="020B0700000000000000" pitchFamily="34" charset="-128"/>
              </a:rPr>
              <a:t>Emerging Trends in Government Policy</a:t>
            </a:r>
            <a:endParaRPr lang="en-US" sz="2800" b="1" dirty="0">
              <a:latin typeface="+mn-lt"/>
              <a:ea typeface="Adobe Fan Heiti Std B" panose="020B0700000000000000" pitchFamily="34" charset="-128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334108" y="1295400"/>
            <a:ext cx="8475785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sz="1800" dirty="0" smtClean="0">
              <a:ea typeface="Adobe Fangsong Std R" panose="02020400000000000000" pitchFamily="18" charset="-128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 smtClean="0">
                <a:ea typeface="Adobe Fangsong Std R" panose="02020400000000000000" pitchFamily="18" charset="-128"/>
                <a:cs typeface="Arial" pitchFamily="34" charset="0"/>
              </a:rPr>
              <a:t>Support to developers for creating large </a:t>
            </a:r>
            <a:r>
              <a:rPr lang="en-US" sz="1800" dirty="0">
                <a:ea typeface="Adobe Fangsong Std R" panose="02020400000000000000" pitchFamily="18" charset="-128"/>
                <a:cs typeface="Arial" pitchFamily="34" charset="0"/>
              </a:rPr>
              <a:t>gated </a:t>
            </a:r>
            <a:r>
              <a:rPr lang="en-US" sz="1800" dirty="0" smtClean="0">
                <a:ea typeface="Adobe Fangsong Std R" panose="02020400000000000000" pitchFamily="18" charset="-128"/>
                <a:cs typeface="Arial" pitchFamily="34" charset="0"/>
              </a:rPr>
              <a:t>elite/middle </a:t>
            </a:r>
            <a:r>
              <a:rPr lang="en-US" sz="1800" dirty="0">
                <a:ea typeface="Adobe Fangsong Std R" panose="02020400000000000000" pitchFamily="18" charset="-128"/>
                <a:cs typeface="Arial" pitchFamily="34" charset="0"/>
              </a:rPr>
              <a:t>income settlements on the city’s periphery.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ea typeface="Adobe Fangsong Std R" panose="02020400000000000000" pitchFamily="18" charset="-128"/>
                <a:cs typeface="Arial" pitchFamily="34" charset="0"/>
              </a:rPr>
              <a:t>The Sindh High Density Board </a:t>
            </a:r>
            <a:r>
              <a:rPr lang="en-US" sz="1800" dirty="0" smtClean="0">
                <a:ea typeface="Adobe Fangsong Std R" panose="02020400000000000000" pitchFamily="18" charset="-128"/>
                <a:cs typeface="Arial" pitchFamily="34" charset="0"/>
              </a:rPr>
              <a:t>Act 2014</a:t>
            </a:r>
            <a:endParaRPr lang="en-US" sz="1800" dirty="0">
              <a:ea typeface="Adobe Fangsong Std R" panose="02020400000000000000" pitchFamily="18" charset="-128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a typeface="Adobe Fangsong Std R" panose="02020400000000000000" pitchFamily="18" charset="-128"/>
                <a:cs typeface="Arial" pitchFamily="34" charset="0"/>
              </a:rPr>
              <a:t>The Sindh Development Board </a:t>
            </a:r>
            <a:r>
              <a:rPr lang="en-US" sz="1800" dirty="0" smtClean="0">
                <a:ea typeface="Adobe Fangsong Std R" panose="02020400000000000000" pitchFamily="18" charset="-128"/>
                <a:cs typeface="Arial" pitchFamily="34" charset="0"/>
              </a:rPr>
              <a:t>Act 2014</a:t>
            </a:r>
            <a:endParaRPr lang="en-US" sz="1800" dirty="0">
              <a:ea typeface="Adobe Fangsong Std R" panose="02020400000000000000" pitchFamily="18" charset="-128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a typeface="Adobe Fangsong Std R" panose="02020400000000000000" pitchFamily="18" charset="-128"/>
                <a:cs typeface="Arial" pitchFamily="34" charset="0"/>
              </a:rPr>
              <a:t>The Creation of utilities </a:t>
            </a:r>
            <a:r>
              <a:rPr lang="en-US" sz="1800" dirty="0" smtClean="0">
                <a:ea typeface="Adobe Fangsong Std R" panose="02020400000000000000" pitchFamily="18" charset="-128"/>
                <a:cs typeface="Arial" pitchFamily="34" charset="0"/>
              </a:rPr>
              <a:t>Companies. </a:t>
            </a:r>
          </a:p>
          <a:p>
            <a:pPr>
              <a:lnSpc>
                <a:spcPct val="150000"/>
              </a:lnSpc>
            </a:pPr>
            <a:r>
              <a:rPr lang="en-US" sz="1800" dirty="0" smtClean="0">
                <a:ea typeface="Adobe Fangsong Std R" panose="02020400000000000000" pitchFamily="18" charset="-128"/>
                <a:cs typeface="Arial" pitchFamily="34" charset="0"/>
              </a:rPr>
              <a:t>Liberalization of finance for house building </a:t>
            </a:r>
          </a:p>
          <a:p>
            <a:pPr>
              <a:lnSpc>
                <a:spcPct val="150000"/>
              </a:lnSpc>
            </a:pPr>
            <a:r>
              <a:rPr lang="en-US" sz="1800" dirty="0" smtClean="0">
                <a:ea typeface="Adobe Fangsong Std R" panose="02020400000000000000" pitchFamily="18" charset="-128"/>
                <a:cs typeface="Arial" pitchFamily="34" charset="0"/>
              </a:rPr>
              <a:t>Promotion of long term unaffordable transport projects  </a:t>
            </a:r>
          </a:p>
          <a:p>
            <a:pPr>
              <a:lnSpc>
                <a:spcPct val="150000"/>
              </a:lnSpc>
            </a:pPr>
            <a:r>
              <a:rPr lang="en-US" sz="1800" dirty="0" smtClean="0">
                <a:ea typeface="Adobe Fangsong Std R" panose="02020400000000000000" pitchFamily="18" charset="-128"/>
                <a:cs typeface="Arial" pitchFamily="34" charset="0"/>
              </a:rPr>
              <a:t>These laws help the developers control and shape the form and land use of the city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dirty="0" smtClean="0">
              <a:ea typeface="Adobe Fangsong Std R" panose="02020400000000000000" pitchFamily="18" charset="-128"/>
              <a:cs typeface="Arial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US" sz="2215" b="1" dirty="0" smtClean="0">
              <a:latin typeface="Adobe Fangsong Std R" panose="02020400000000000000" pitchFamily="18" charset="-128"/>
              <a:ea typeface="Adobe Fangsong Std R" panose="02020400000000000000" pitchFamily="18" charset="-128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215" dirty="0">
              <a:latin typeface="Adobe Fangsong Std R" panose="02020400000000000000" pitchFamily="18" charset="-128"/>
              <a:ea typeface="Adobe Fangsong Std R" panose="02020400000000000000" pitchFamily="18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04946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RIF HASAN\Desktop\IMG-20190802-WA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460236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:\Karachi building images\new images\IMG_05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8" y="-2341563"/>
            <a:ext cx="8656637" cy="115411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277040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5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46164" y="1496218"/>
            <a:ext cx="3907036" cy="5209382"/>
          </a:xfrm>
        </p:spPr>
      </p:pic>
    </p:spTree>
    <p:extLst>
      <p:ext uri="{BB962C8B-B14F-4D97-AF65-F5344CB8AC3E}">
        <p14:creationId xmlns:p14="http://schemas.microsoft.com/office/powerpoint/2010/main" xmlns="" val="196343893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5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291432"/>
            <a:ext cx="7117291" cy="5337968"/>
          </a:xfrm>
        </p:spPr>
      </p:pic>
    </p:spTree>
    <p:extLst>
      <p:ext uri="{BB962C8B-B14F-4D97-AF65-F5344CB8AC3E}">
        <p14:creationId xmlns:p14="http://schemas.microsoft.com/office/powerpoint/2010/main" xmlns="" val="36268141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4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4600" y="1600200"/>
            <a:ext cx="3754636" cy="5006182"/>
          </a:xfrm>
        </p:spPr>
      </p:pic>
    </p:spTree>
    <p:extLst>
      <p:ext uri="{BB962C8B-B14F-4D97-AF65-F5344CB8AC3E}">
        <p14:creationId xmlns:p14="http://schemas.microsoft.com/office/powerpoint/2010/main" xmlns="" val="209245822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4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6002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xmlns="" val="12304567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4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xmlns="" val="17773404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4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xmlns="" val="4227277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Group 2"/>
          <p:cNvGraphicFramePr>
            <a:graphicFrameLocks noGrp="1"/>
          </p:cNvGraphicFramePr>
          <p:nvPr/>
        </p:nvGraphicFramePr>
        <p:xfrm>
          <a:off x="152400" y="1085850"/>
          <a:ext cx="8839200" cy="4996816"/>
        </p:xfrm>
        <a:graphic>
          <a:graphicData uri="http://schemas.openxmlformats.org/drawingml/2006/table">
            <a:tbl>
              <a:tblPr/>
              <a:tblGrid>
                <a:gridCol w="673100"/>
                <a:gridCol w="2874963"/>
                <a:gridCol w="3624262"/>
                <a:gridCol w="1666875"/>
              </a:tblGrid>
              <a:tr h="255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S.No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NAME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SOURCE 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DATE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KHARACHI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Pehlavi texts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230BC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KALACHI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Sindhi Legend of Morrio/Mangar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</a:t>
                      </a:r>
                      <a:r>
                        <a:rPr kumimoji="0" lang="en-US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century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03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‘ KARAZI’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(Description of a Karachi harbor)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Al-Fawaid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(Work of Arab navigator Ibn Majid)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1500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‘RAS AL KARAZI’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Al Mahri’s Umdah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(Arab Navigator Sulayman)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1511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‘RAS KARASHI’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“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“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06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‘KAURASHI’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Turkish Captain Sidi Ali Ries’s book “Muhit” on navigator in the Persian Gulf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1553-54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07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DARBO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Stated in the Autobiography of Seth Naomal Hotchand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1729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08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‘ KOLACHI JO KUN’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“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1729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09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‘KHARACHAR DAAJA’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Kalhora period records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1761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‘KALATI BANDER’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Khan of Kalat period records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18</a:t>
                      </a:r>
                      <a:r>
                        <a:rPr kumimoji="0" lang="en-US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Century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‘ KOWARCHI and KARACHAY TOWN’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British records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</a:t>
                      </a:r>
                      <a:r>
                        <a:rPr kumimoji="0" lang="en-US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century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‘KARASHER and DHAROJA’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British records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18th century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‘KARECHI’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__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19th century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‘KHORALI’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Henry Pottinger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1809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76" name="Text Box 84"/>
          <p:cNvSpPr txBox="1">
            <a:spLocks noChangeArrowheads="1"/>
          </p:cNvSpPr>
          <p:nvPr/>
        </p:nvSpPr>
        <p:spPr bwMode="auto">
          <a:xfrm>
            <a:off x="762000" y="457200"/>
            <a:ext cx="754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/>
              <a:t>THE MANY NAMES OF KARACHI</a:t>
            </a:r>
          </a:p>
        </p:txBody>
      </p:sp>
    </p:spTree>
    <p:extLst>
      <p:ext uri="{BB962C8B-B14F-4D97-AF65-F5344CB8AC3E}">
        <p14:creationId xmlns:p14="http://schemas.microsoft.com/office/powerpoint/2010/main" xmlns="" val="361896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4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xmlns="" val="31065137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n-lt"/>
              </a:rPr>
              <a:t>New Developments</a:t>
            </a:r>
            <a:endParaRPr lang="en-US" sz="28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57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endParaRPr lang="en-US" sz="1800" dirty="0" smtClean="0"/>
          </a:p>
          <a:p>
            <a:pPr>
              <a:lnSpc>
                <a:spcPct val="150000"/>
              </a:lnSpc>
            </a:pPr>
            <a:r>
              <a:rPr lang="en-US" sz="1800" b="1" dirty="0" smtClean="0"/>
              <a:t>30,000 hectares </a:t>
            </a:r>
            <a:r>
              <a:rPr lang="en-US" sz="1800" dirty="0" smtClean="0"/>
              <a:t>of gated housing for the elite and middle classes out of the city </a:t>
            </a:r>
          </a:p>
          <a:p>
            <a:pPr>
              <a:lnSpc>
                <a:spcPct val="150000"/>
              </a:lnSpc>
              <a:buNone/>
            </a:pPr>
            <a:r>
              <a:rPr lang="en-US" sz="1800" dirty="0"/>
              <a:t>	</a:t>
            </a:r>
            <a:r>
              <a:rPr lang="en-US" sz="1800" dirty="0" smtClean="0"/>
              <a:t>Density:  98 p/ha</a:t>
            </a:r>
          </a:p>
          <a:p>
            <a:pPr>
              <a:lnSpc>
                <a:spcPct val="150000"/>
              </a:lnSpc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Population:  3,000,000 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The case of </a:t>
            </a:r>
            <a:r>
              <a:rPr lang="en-US" sz="1800" b="1" dirty="0" err="1" smtClean="0">
                <a:solidFill>
                  <a:srgbClr val="FF0000"/>
                </a:solidFill>
              </a:rPr>
              <a:t>Bahria</a:t>
            </a:r>
            <a:r>
              <a:rPr lang="en-US" sz="1800" b="1" dirty="0" smtClean="0">
                <a:solidFill>
                  <a:srgbClr val="FF0000"/>
                </a:solidFill>
              </a:rPr>
              <a:t> Town</a:t>
            </a:r>
            <a:r>
              <a:rPr lang="en-US" sz="1800" b="1" dirty="0" smtClean="0"/>
              <a:t> </a:t>
            </a:r>
          </a:p>
          <a:p>
            <a:pPr>
              <a:lnSpc>
                <a:spcPct val="150000"/>
              </a:lnSpc>
              <a:buNone/>
            </a:pPr>
            <a:r>
              <a:rPr lang="en-US" sz="1800" dirty="0" smtClean="0"/>
              <a:t>      Heritage sites</a:t>
            </a:r>
          </a:p>
          <a:p>
            <a:pPr>
              <a:lnSpc>
                <a:spcPct val="150000"/>
              </a:lnSpc>
            </a:pPr>
            <a:r>
              <a:rPr lang="en-US" sz="1800" b="1" dirty="0" smtClean="0"/>
              <a:t>Speculation </a:t>
            </a:r>
          </a:p>
          <a:p>
            <a:pPr>
              <a:lnSpc>
                <a:spcPct val="150000"/>
              </a:lnSpc>
              <a:buNone/>
            </a:pPr>
            <a:r>
              <a:rPr lang="en-US" sz="1800" dirty="0"/>
              <a:t>	</a:t>
            </a:r>
            <a:r>
              <a:rPr lang="en-US" sz="1800" dirty="0" smtClean="0"/>
              <a:t>200,000 developed plots are lying vacant</a:t>
            </a:r>
          </a:p>
          <a:p>
            <a:pPr>
              <a:lnSpc>
                <a:spcPct val="150000"/>
              </a:lnSpc>
              <a:buNone/>
            </a:pPr>
            <a:r>
              <a:rPr lang="en-US" sz="1800" dirty="0"/>
              <a:t>	</a:t>
            </a:r>
            <a:r>
              <a:rPr lang="en-US" sz="1800" dirty="0" smtClean="0"/>
              <a:t>62,000 apartments are unoccupied</a:t>
            </a:r>
          </a:p>
          <a:p>
            <a:pPr>
              <a:lnSpc>
                <a:spcPct val="150000"/>
              </a:lnSpc>
              <a:buNone/>
            </a:pPr>
            <a:r>
              <a:rPr lang="en-US" sz="1800" dirty="0" smtClean="0"/>
              <a:t>      Over 120 buildings of between 20 to 50 floors under construction </a:t>
            </a:r>
          </a:p>
          <a:p>
            <a:pPr>
              <a:lnSpc>
                <a:spcPct val="150000"/>
              </a:lnSpc>
              <a:buNone/>
            </a:pPr>
            <a:r>
              <a:rPr lang="en-US" sz="1800" dirty="0" smtClean="0"/>
              <a:t>      200,000 housing units being developed formally </a:t>
            </a:r>
          </a:p>
          <a:p>
            <a:pPr>
              <a:lnSpc>
                <a:spcPct val="150000"/>
              </a:lnSpc>
            </a:pPr>
            <a:endParaRPr lang="en-US" sz="1800" dirty="0" smtClean="0"/>
          </a:p>
          <a:p>
            <a:pPr>
              <a:lnSpc>
                <a:spcPct val="150000"/>
              </a:lnSpc>
              <a:buNone/>
            </a:pPr>
            <a:endParaRPr lang="en-US" sz="1800" dirty="0"/>
          </a:p>
          <a:p>
            <a:pPr>
              <a:lnSpc>
                <a:spcPct val="150000"/>
              </a:lnSpc>
              <a:buNone/>
            </a:pPr>
            <a:r>
              <a:rPr lang="en-US" sz="1800" dirty="0" smtClean="0"/>
              <a:t>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358767289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latin typeface="+mn-lt"/>
              </a:rPr>
              <a:t>The impact on ecology </a:t>
            </a:r>
            <a:endParaRPr lang="en-US" sz="28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The city floods because of encroachment on the outfalls to the sea by elite housing projects and land reclamation for informal settlements. </a:t>
            </a:r>
            <a:r>
              <a:rPr lang="en-US" sz="2400" dirty="0" smtClean="0">
                <a:solidFill>
                  <a:srgbClr val="C00000"/>
                </a:solidFill>
              </a:rPr>
              <a:t>Will flood more</a:t>
            </a:r>
          </a:p>
          <a:p>
            <a:r>
              <a:rPr lang="en-US" sz="2400" dirty="0" smtClean="0"/>
              <a:t>Reclamation from mangroves (about 15,000 hectares) has damaged flora and fauna </a:t>
            </a:r>
          </a:p>
          <a:p>
            <a:r>
              <a:rPr lang="en-US" sz="2400" dirty="0" smtClean="0"/>
              <a:t>The city expansion evicted 2,800 plus villages destroying the rural economy and impoverishing the rural population </a:t>
            </a:r>
          </a:p>
          <a:p>
            <a:r>
              <a:rPr lang="en-US" sz="2400" dirty="0" smtClean="0"/>
              <a:t>In 1985, 70% of Karachi’s vegetable/fruit requirements came from its rural areas. In 2013, this was reduced to 10%.</a:t>
            </a:r>
          </a:p>
          <a:p>
            <a:r>
              <a:rPr lang="en-US" sz="2400" dirty="0" smtClean="0"/>
              <a:t>60 billion cubic feet of sand and gravel has been illegally lifted for construction from the seasonal rivers making recharging of the aquifer impossible and depleting the rainwater aquifer. </a:t>
            </a:r>
          </a:p>
          <a:p>
            <a:r>
              <a:rPr lang="en-US" sz="2400" dirty="0" smtClean="0"/>
              <a:t>Early turnover from the sand and gravel business is US$ 45 million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4958875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i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-4763"/>
            <a:ext cx="8335963" cy="6862763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xmlns="" val="259074066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0874-E40F-40CE-AB02-18529EF66313}" type="slidenum">
              <a:rPr lang="en-US" smtClean="0"/>
              <a:pPr/>
              <a:t>94</a:t>
            </a:fld>
            <a:endParaRPr lang="en-US"/>
          </a:p>
        </p:txBody>
      </p:sp>
      <p:pic>
        <p:nvPicPr>
          <p:cNvPr id="2050" name="Picture 2" descr="C:\Users\OWNER\Desktop\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2400"/>
            <a:ext cx="7467600" cy="6592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9537748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IIED TRANSPORT Study  (FINAL September 2014)\Maps\Map 1 Karachi Ma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1245"/>
            <a:ext cx="7543800" cy="66043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3002623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Motor Bikes</a:t>
            </a:r>
            <a:endParaRPr lang="en-US" sz="2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57800"/>
          </a:xfrm>
        </p:spPr>
        <p:txBody>
          <a:bodyPr>
            <a:normAutofit fontScale="85000" lnSpcReduction="10000"/>
          </a:bodyPr>
          <a:lstStyle/>
          <a:p>
            <a:endParaRPr lang="en-US" sz="1900" dirty="0" smtClean="0">
              <a:cs typeface="Arial" pitchFamily="34" charset="0"/>
            </a:endParaRPr>
          </a:p>
          <a:p>
            <a:r>
              <a:rPr lang="en-US" sz="1900" dirty="0" smtClean="0">
                <a:cs typeface="Arial" pitchFamily="34" charset="0"/>
              </a:rPr>
              <a:t>Motor bikes in    	1990:      450,000</a:t>
            </a:r>
          </a:p>
          <a:p>
            <a:pPr>
              <a:buNone/>
            </a:pPr>
            <a:r>
              <a:rPr lang="en-US" sz="1900" dirty="0" smtClean="0">
                <a:cs typeface="Arial" pitchFamily="34" charset="0"/>
              </a:rPr>
              <a:t>                                    	2004:      500,000</a:t>
            </a:r>
          </a:p>
          <a:p>
            <a:pPr>
              <a:buNone/>
            </a:pPr>
            <a:r>
              <a:rPr lang="en-US" sz="1900" dirty="0" smtClean="0">
                <a:cs typeface="Arial" pitchFamily="34" charset="0"/>
              </a:rPr>
              <a:t>                                    	2010:   1,000,000</a:t>
            </a:r>
          </a:p>
          <a:p>
            <a:pPr>
              <a:buNone/>
            </a:pPr>
            <a:r>
              <a:rPr lang="en-US" sz="1900" dirty="0" smtClean="0">
                <a:cs typeface="Arial" pitchFamily="34" charset="0"/>
              </a:rPr>
              <a:t>                                    	2013:   1,350,000</a:t>
            </a:r>
          </a:p>
          <a:p>
            <a:pPr>
              <a:buNone/>
            </a:pPr>
            <a:r>
              <a:rPr lang="en-US" sz="1900" dirty="0" smtClean="0">
                <a:cs typeface="Arial" pitchFamily="34" charset="0"/>
              </a:rPr>
              <a:t>                                   	2016:   2,000,000 plus</a:t>
            </a:r>
          </a:p>
          <a:p>
            <a:pPr>
              <a:buNone/>
            </a:pPr>
            <a:r>
              <a:rPr lang="en-US" sz="1900" dirty="0">
                <a:cs typeface="Arial" pitchFamily="34" charset="0"/>
              </a:rPr>
              <a:t> </a:t>
            </a:r>
            <a:r>
              <a:rPr lang="en-US" sz="1900" dirty="0" smtClean="0">
                <a:cs typeface="Arial" pitchFamily="34" charset="0"/>
              </a:rPr>
              <a:t>                                       2018:   2,400,000 plus</a:t>
            </a:r>
          </a:p>
          <a:p>
            <a:pPr>
              <a:buNone/>
            </a:pPr>
            <a:endParaRPr lang="en-US" sz="1900" dirty="0" smtClean="0">
              <a:cs typeface="Arial" pitchFamily="34" charset="0"/>
            </a:endParaRPr>
          </a:p>
          <a:p>
            <a:r>
              <a:rPr lang="en-US" sz="1900" dirty="0" smtClean="0">
                <a:cs typeface="Arial" pitchFamily="34" charset="0"/>
              </a:rPr>
              <a:t>Preferred to public transport apart from capital expense cheaper, faster and flexible.</a:t>
            </a:r>
          </a:p>
          <a:p>
            <a:endParaRPr lang="en-US" sz="1900" dirty="0" smtClean="0">
              <a:cs typeface="Arial" pitchFamily="34" charset="0"/>
            </a:endParaRPr>
          </a:p>
          <a:p>
            <a:r>
              <a:rPr lang="en-US" sz="1900" dirty="0" smtClean="0">
                <a:cs typeface="Arial" pitchFamily="34" charset="0"/>
              </a:rPr>
              <a:t>82% men at bus stops want them.</a:t>
            </a:r>
          </a:p>
          <a:p>
            <a:endParaRPr lang="en-US" sz="1900" dirty="0" smtClean="0">
              <a:cs typeface="Arial" pitchFamily="34" charset="0"/>
            </a:endParaRPr>
          </a:p>
          <a:p>
            <a:r>
              <a:rPr lang="en-US" sz="1900" dirty="0" smtClean="0">
                <a:cs typeface="Arial" pitchFamily="34" charset="0"/>
              </a:rPr>
              <a:t>56% women want permission to ride them.</a:t>
            </a:r>
          </a:p>
          <a:p>
            <a:endParaRPr lang="en-US" sz="1900" dirty="0" smtClean="0">
              <a:cs typeface="Arial" pitchFamily="34" charset="0"/>
            </a:endParaRPr>
          </a:p>
          <a:p>
            <a:r>
              <a:rPr lang="en-US" sz="1900" dirty="0" smtClean="0">
                <a:cs typeface="Arial" pitchFamily="34" charset="0"/>
              </a:rPr>
              <a:t>They will keep increasing.</a:t>
            </a:r>
          </a:p>
          <a:p>
            <a:endParaRPr lang="en-US" sz="1900" dirty="0" smtClean="0">
              <a:cs typeface="Arial" pitchFamily="34" charset="0"/>
            </a:endParaRPr>
          </a:p>
          <a:p>
            <a:r>
              <a:rPr lang="en-US" sz="1900" dirty="0" smtClean="0">
                <a:cs typeface="Arial" pitchFamily="34" charset="0"/>
              </a:rPr>
              <a:t>Increase in fatal accidents.</a:t>
            </a:r>
          </a:p>
          <a:p>
            <a:endParaRPr lang="en-US" sz="1900" dirty="0" smtClean="0">
              <a:cs typeface="Arial" pitchFamily="34" charset="0"/>
            </a:endParaRPr>
          </a:p>
          <a:p>
            <a:r>
              <a:rPr lang="en-US" sz="1900" dirty="0" smtClean="0">
                <a:solidFill>
                  <a:srgbClr val="C00000"/>
                </a:solidFill>
                <a:cs typeface="Arial" pitchFamily="34" charset="0"/>
              </a:rPr>
              <a:t>Should they be promoted?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4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0874-E40F-40CE-AB02-18529EF66313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301713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D on Natasha\AH Architectural Design\motorcycles\final pictures\P10109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2" y="381000"/>
            <a:ext cx="8667750" cy="6000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1819742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QINGQI</a:t>
            </a:r>
            <a:endParaRPr lang="en-US" sz="2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562100"/>
            <a:ext cx="8229600" cy="40005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Over 62,000</a:t>
            </a:r>
          </a:p>
          <a:p>
            <a:pPr>
              <a:lnSpc>
                <a:spcPct val="11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Cheaper, faster, more comfortable</a:t>
            </a:r>
          </a:p>
          <a:p>
            <a:pPr>
              <a:lnSpc>
                <a:spcPct val="11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No subsidy</a:t>
            </a:r>
          </a:p>
          <a:p>
            <a:pPr>
              <a:lnSpc>
                <a:spcPct val="11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Ideal for families</a:t>
            </a:r>
          </a:p>
          <a:p>
            <a:pPr>
              <a:lnSpc>
                <a:spcPct val="11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Creates congestion</a:t>
            </a:r>
          </a:p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Should they be promoted?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0874-E40F-40CE-AB02-18529EF66313}" type="slidenum">
              <a:rPr lang="en-US" smtClean="0"/>
              <a:pPr/>
              <a:t>98</a:t>
            </a:fld>
            <a:endParaRPr lang="en-US" dirty="0"/>
          </a:p>
        </p:txBody>
      </p:sp>
      <p:pic>
        <p:nvPicPr>
          <p:cNvPr id="1026" name="Picture 2" descr="C:\Users\OWNER\Desktop\631570-chinci-1384362376-762-640x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3810000"/>
            <a:ext cx="3276600" cy="2457450"/>
          </a:xfrm>
          <a:prstGeom prst="rect">
            <a:avLst/>
          </a:prstGeom>
          <a:noFill/>
        </p:spPr>
      </p:pic>
      <p:pic>
        <p:nvPicPr>
          <p:cNvPr id="1027" name="Picture 3" descr="C:\Users\OWNER\Desktop\522d8b0d073e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2" y="1600200"/>
            <a:ext cx="3302000" cy="1981200"/>
          </a:xfrm>
          <a:prstGeom prst="rect">
            <a:avLst/>
          </a:prstGeom>
          <a:noFill/>
        </p:spPr>
      </p:pic>
      <p:pic>
        <p:nvPicPr>
          <p:cNvPr id="1028" name="Picture 4" descr="C:\Users\OWNER\Desktop\2978030401_d9eeb5bc1b_b-640x4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495800"/>
            <a:ext cx="2743200" cy="2057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0823701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6225" y="457200"/>
            <a:ext cx="4295775" cy="2740025"/>
          </a:xfrm>
          <a:noFill/>
          <a:ln/>
        </p:spPr>
      </p:pic>
      <p:pic>
        <p:nvPicPr>
          <p:cNvPr id="3075" name="Picture 3" descr="delhi-ja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00600" y="457200"/>
            <a:ext cx="4095750" cy="2743200"/>
          </a:xfrm>
          <a:noFill/>
          <a:ln/>
        </p:spPr>
      </p:pic>
      <p:pic>
        <p:nvPicPr>
          <p:cNvPr id="3076" name="Picture 4" descr="1f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04800" y="3657600"/>
            <a:ext cx="4267200" cy="2765425"/>
          </a:xfrm>
          <a:noFill/>
          <a:ln/>
        </p:spPr>
      </p:pic>
      <p:pic>
        <p:nvPicPr>
          <p:cNvPr id="3077" name="Picture 5" descr="sesakmalaysia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800600" y="3810000"/>
            <a:ext cx="4070350" cy="2646363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xmlns="" val="57018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1739</Words>
  <Application>Microsoft Office PowerPoint</Application>
  <PresentationFormat>On-screen Show (4:3)</PresentationFormat>
  <Paragraphs>553</Paragraphs>
  <Slides>116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17" baseType="lpstr">
      <vt:lpstr>Office Theme</vt:lpstr>
      <vt:lpstr>1</vt:lpstr>
      <vt:lpstr>Slide 2</vt:lpstr>
      <vt:lpstr>THE KARACHI CONTEXT</vt:lpstr>
      <vt:lpstr>The Languages Spoken in Karachi</vt:lpstr>
      <vt:lpstr>Religions Practiced in Karachi</vt:lpstr>
      <vt:lpstr>Slide 6</vt:lpstr>
      <vt:lpstr>Slide 7</vt:lpstr>
      <vt:lpstr>Slide 8</vt:lpstr>
      <vt:lpstr>Slide 9</vt:lpstr>
      <vt:lpstr>Slide 10</vt:lpstr>
      <vt:lpstr>Slide 11</vt:lpstr>
      <vt:lpstr>KARACHI: 1729-1843 Important Events</vt:lpstr>
      <vt:lpstr>KARACHI: 1843-1947 Important Events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KARACHI’S DEMOGRAPHY ON THE EVE OF PARTITION</vt:lpstr>
      <vt:lpstr>Slide 22</vt:lpstr>
      <vt:lpstr>Slide 23</vt:lpstr>
      <vt:lpstr>Slide 24</vt:lpstr>
      <vt:lpstr>Slide 25</vt:lpstr>
      <vt:lpstr>SADAR:  WHAT WAS – WHAT IS COMPARISON</vt:lpstr>
      <vt:lpstr>THE OLD CITY</vt:lpstr>
      <vt:lpstr>Slide 28</vt:lpstr>
      <vt:lpstr>Slide 29</vt:lpstr>
      <vt:lpstr>Karachi Water Trough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The Lane Was Transformed</vt:lpstr>
      <vt:lpstr>The Lane Was Transformed</vt:lpstr>
      <vt:lpstr>HARYANA COLONY NALA</vt:lpstr>
      <vt:lpstr>Slide 51</vt:lpstr>
      <vt:lpstr>Slide 52</vt:lpstr>
      <vt:lpstr>Slide 53</vt:lpstr>
      <vt:lpstr>History of informal settlements in Karachi</vt:lpstr>
      <vt:lpstr>Changing demography</vt:lpstr>
      <vt:lpstr>Housing Demand-Supply Gap</vt:lpstr>
      <vt:lpstr>The emerging katchi abadis are different from the earlier ones </vt:lpstr>
      <vt:lpstr>Slide 58</vt:lpstr>
      <vt:lpstr>Slide 59</vt:lpstr>
      <vt:lpstr>How people house themselves today: Government response  </vt:lpstr>
      <vt:lpstr>Informal sector market response to the issue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Densification Issues - 1</vt:lpstr>
      <vt:lpstr>We are told to densify</vt:lpstr>
      <vt:lpstr>Slide 75</vt:lpstr>
      <vt:lpstr>Slide 76</vt:lpstr>
      <vt:lpstr>Karachi Residential Land-use </vt:lpstr>
      <vt:lpstr>Houses / Plot Sizes</vt:lpstr>
      <vt:lpstr>Study of Four Sites</vt:lpstr>
      <vt:lpstr>Criteria for Evaluating Projects </vt:lpstr>
      <vt:lpstr>Emerging Trends in Government Policy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New Developments</vt:lpstr>
      <vt:lpstr>The impact on ecology </vt:lpstr>
      <vt:lpstr>Slide 93</vt:lpstr>
      <vt:lpstr>Slide 94</vt:lpstr>
      <vt:lpstr>Slide 95</vt:lpstr>
      <vt:lpstr>Motor Bikes</vt:lpstr>
      <vt:lpstr>Slide 97</vt:lpstr>
      <vt:lpstr>QINGQI</vt:lpstr>
      <vt:lpstr>Slide 99</vt:lpstr>
      <vt:lpstr>Slide 100</vt:lpstr>
      <vt:lpstr>Slide 101</vt:lpstr>
      <vt:lpstr>Slide 102</vt:lpstr>
      <vt:lpstr>Required an urban land reform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ARIF HASAN</cp:lastModifiedBy>
  <cp:revision>76</cp:revision>
  <dcterms:created xsi:type="dcterms:W3CDTF">2006-08-16T00:00:00Z</dcterms:created>
  <dcterms:modified xsi:type="dcterms:W3CDTF">2019-09-04T08:49:33Z</dcterms:modified>
</cp:coreProperties>
</file>