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280" r:id="rId12"/>
    <p:sldId id="274" r:id="rId13"/>
    <p:sldId id="275" r:id="rId14"/>
    <p:sldId id="276" r:id="rId15"/>
    <p:sldId id="459" r:id="rId16"/>
    <p:sldId id="277" r:id="rId17"/>
    <p:sldId id="278" r:id="rId18"/>
    <p:sldId id="281" r:id="rId19"/>
    <p:sldId id="282" r:id="rId20"/>
    <p:sldId id="283" r:id="rId21"/>
    <p:sldId id="284" r:id="rId22"/>
    <p:sldId id="285" r:id="rId23"/>
    <p:sldId id="287" r:id="rId24"/>
    <p:sldId id="286" r:id="rId25"/>
    <p:sldId id="297" r:id="rId26"/>
    <p:sldId id="293" r:id="rId27"/>
    <p:sldId id="294" r:id="rId28"/>
    <p:sldId id="295" r:id="rId29"/>
    <p:sldId id="298" r:id="rId30"/>
    <p:sldId id="451" r:id="rId31"/>
    <p:sldId id="452" r:id="rId32"/>
    <p:sldId id="453" r:id="rId33"/>
    <p:sldId id="296" r:id="rId34"/>
    <p:sldId id="299" r:id="rId35"/>
    <p:sldId id="456" r:id="rId36"/>
    <p:sldId id="301" r:id="rId37"/>
    <p:sldId id="458" r:id="rId38"/>
    <p:sldId id="457" r:id="rId39"/>
    <p:sldId id="309" r:id="rId40"/>
    <p:sldId id="304" r:id="rId41"/>
    <p:sldId id="305" r:id="rId42"/>
    <p:sldId id="306" r:id="rId43"/>
    <p:sldId id="455" r:id="rId44"/>
    <p:sldId id="311" r:id="rId45"/>
    <p:sldId id="312" r:id="rId46"/>
    <p:sldId id="313" r:id="rId47"/>
    <p:sldId id="315" r:id="rId48"/>
    <p:sldId id="316" r:id="rId49"/>
    <p:sldId id="317" r:id="rId50"/>
    <p:sldId id="318" r:id="rId51"/>
    <p:sldId id="319" r:id="rId52"/>
    <p:sldId id="320" r:id="rId53"/>
    <p:sldId id="322" r:id="rId54"/>
    <p:sldId id="323" r:id="rId55"/>
    <p:sldId id="351" r:id="rId56"/>
    <p:sldId id="367" r:id="rId57"/>
    <p:sldId id="370" r:id="rId58"/>
    <p:sldId id="371" r:id="rId59"/>
    <p:sldId id="372" r:id="rId60"/>
    <p:sldId id="373" r:id="rId61"/>
    <p:sldId id="374" r:id="rId62"/>
    <p:sldId id="375" r:id="rId63"/>
    <p:sldId id="377" r:id="rId64"/>
    <p:sldId id="378" r:id="rId65"/>
    <p:sldId id="379" r:id="rId66"/>
    <p:sldId id="380" r:id="rId67"/>
    <p:sldId id="382" r:id="rId68"/>
    <p:sldId id="397" r:id="rId69"/>
    <p:sldId id="428" r:id="rId70"/>
    <p:sldId id="429" r:id="rId71"/>
    <p:sldId id="430" r:id="rId72"/>
    <p:sldId id="432" r:id="rId73"/>
    <p:sldId id="434" r:id="rId74"/>
    <p:sldId id="440" r:id="rId75"/>
    <p:sldId id="441" r:id="rId76"/>
    <p:sldId id="442" r:id="rId77"/>
    <p:sldId id="443" r:id="rId78"/>
    <p:sldId id="444" r:id="rId79"/>
    <p:sldId id="445" r:id="rId80"/>
    <p:sldId id="446" r:id="rId81"/>
    <p:sldId id="448" r:id="rId82"/>
    <p:sldId id="449" r:id="rId83"/>
    <p:sldId id="352" r:id="rId84"/>
    <p:sldId id="353" r:id="rId85"/>
    <p:sldId id="354" r:id="rId86"/>
    <p:sldId id="355" r:id="rId87"/>
    <p:sldId id="356" r:id="rId88"/>
    <p:sldId id="357" r:id="rId89"/>
    <p:sldId id="358" r:id="rId90"/>
    <p:sldId id="359" r:id="rId91"/>
    <p:sldId id="360" r:id="rId92"/>
    <p:sldId id="361" r:id="rId93"/>
    <p:sldId id="362" r:id="rId94"/>
    <p:sldId id="363" r:id="rId95"/>
    <p:sldId id="364" r:id="rId96"/>
    <p:sldId id="365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34F44-1472-43B5-9762-0A437B109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0B60-5ABD-487C-B906-D7B6630FECAA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7E91B-FF0C-45BE-8510-958295726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fhasan.org/" TargetMode="External"/><Relationship Id="rId2" Type="http://schemas.openxmlformats.org/officeDocument/2006/relationships/hyperlink" Target="mailto:arifhasan37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100" b="1" dirty="0" smtClean="0"/>
              <a:t>The Inadequacy of Existing Heritage Related Laws and Institutions for Karachi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Seminar on Preserving Karachi’s Heritage: Challenges and Opportunities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IAP Karachi, 24 October 2017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By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Arif Hasan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Email: </a:t>
            </a:r>
            <a:r>
              <a:rPr lang="en-US" sz="1600" b="1" dirty="0" smtClean="0">
                <a:solidFill>
                  <a:schemeClr val="tx1"/>
                </a:solidFill>
                <a:hlinkClick r:id="rId2"/>
              </a:rPr>
              <a:t>arifhasan37@gmail.com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Web: </a:t>
            </a:r>
            <a:r>
              <a:rPr lang="en-US" sz="1600" b="1" dirty="0" smtClean="0">
                <a:solidFill>
                  <a:schemeClr val="tx1"/>
                </a:solidFill>
                <a:hlinkClick r:id="rId3"/>
              </a:rPr>
              <a:t>www.arifhasan.org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Constraints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000" dirty="0" smtClean="0"/>
              <a:t>The laws give the government immense powers to design and implement heritage, conservation and protection </a:t>
            </a:r>
          </a:p>
          <a:p>
            <a:pPr algn="just"/>
            <a:r>
              <a:rPr lang="en-US" sz="2000" dirty="0" smtClean="0"/>
              <a:t>However, the institutions created for implementing conservation lack capacity, capability and financial sustainability </a:t>
            </a:r>
          </a:p>
          <a:p>
            <a:pPr algn="just"/>
            <a:r>
              <a:rPr lang="en-US" sz="2000" dirty="0" smtClean="0"/>
              <a:t>There is very little government will or support to the existing processes or for supporting the creation of viable institutions </a:t>
            </a:r>
          </a:p>
          <a:p>
            <a:pPr algn="just"/>
            <a:r>
              <a:rPr lang="en-US" sz="2000" dirty="0" smtClean="0"/>
              <a:t>Karachi’s heritage areas are constantly undergoing major land-use and social changes leading both to degradation and increasing interest in heritage buildings by </a:t>
            </a:r>
            <a:r>
              <a:rPr lang="en-US" sz="2000" dirty="0" err="1" smtClean="0"/>
              <a:t>neighbourhood</a:t>
            </a:r>
            <a:r>
              <a:rPr lang="en-US" sz="2000" dirty="0" smtClean="0"/>
              <a:t> individuals  </a:t>
            </a:r>
          </a:p>
          <a:p>
            <a:pPr algn="just"/>
            <a:r>
              <a:rPr lang="en-US" sz="2000" dirty="0" smtClean="0"/>
              <a:t>The laws do not envisage a role of communities, corporate sector institutions, trade </a:t>
            </a:r>
            <a:r>
              <a:rPr lang="en-US" sz="2000" dirty="0" err="1" smtClean="0"/>
              <a:t>organisations</a:t>
            </a:r>
            <a:r>
              <a:rPr lang="en-US" sz="2000" dirty="0" smtClean="0"/>
              <a:t>, shopkeeper’s associations and other interest groups in the heritage process although they exist in large numbers guarding their gains and promoting their claims   </a:t>
            </a:r>
          </a:p>
          <a:p>
            <a:pPr algn="just"/>
            <a:r>
              <a:rPr lang="en-US" sz="2000" dirty="0" smtClean="0"/>
              <a:t>The various institutions that impact on heritage conservation are not aware of each others’ work and responsibilities with the result that they often work in cross purposes to each other </a:t>
            </a:r>
          </a:p>
          <a:p>
            <a:pPr algn="just"/>
            <a:r>
              <a:rPr lang="en-US" sz="2000" dirty="0" smtClean="0"/>
              <a:t>Most of the heritage is in areas where property prices are high and where building byelaws promote high-rise construction. Preserving heritage means loss of earnings from real estate development for the owner. </a:t>
            </a:r>
          </a:p>
          <a:p>
            <a:pPr algn="just"/>
            <a:r>
              <a:rPr lang="en-US" sz="2000" dirty="0" smtClean="0"/>
              <a:t>A  politically powerful developers’ lobby</a:t>
            </a:r>
          </a:p>
          <a:p>
            <a:pPr algn="just"/>
            <a:r>
              <a:rPr lang="en-US" sz="2000" dirty="0" smtClean="0"/>
              <a:t>Listing of buildings and technical advise to the owners is currently given by the NED University’s heritage cell. Attempts at creating a cell for monitoring and implementation of the decisions of the Advisory Committee has not been made functional in spite of 22     </a:t>
            </a:r>
          </a:p>
          <a:p>
            <a:pPr algn="just">
              <a:buNone/>
            </a:pPr>
            <a:r>
              <a:rPr lang="en-US" sz="2000" dirty="0" smtClean="0"/>
              <a:t>       </a:t>
            </a:r>
            <a:endParaRPr 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3400"/>
            <a:ext cx="8229600" cy="4830761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2800" b="1" dirty="0" smtClean="0"/>
              <a:t>Major Planning Related Issues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Traffic: Absence of management, planning, increase in volume, bad roads  and vehicles</a:t>
            </a:r>
          </a:p>
          <a:p>
            <a:r>
              <a:rPr lang="en-US" sz="2000" b="1" dirty="0" smtClean="0"/>
              <a:t>Problems created by the proposed BRTs </a:t>
            </a:r>
          </a:p>
          <a:p>
            <a:r>
              <a:rPr lang="en-US" sz="2000" b="1" dirty="0" smtClean="0"/>
              <a:t>The view of </a:t>
            </a:r>
            <a:r>
              <a:rPr lang="en-US" sz="2000" b="1" dirty="0" err="1" smtClean="0"/>
              <a:t>Quaid’s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Mazar</a:t>
            </a:r>
            <a:endParaRPr lang="en-US" sz="2000" b="1" dirty="0" smtClean="0"/>
          </a:p>
          <a:p>
            <a:r>
              <a:rPr lang="en-US" sz="2000" b="1" dirty="0" smtClean="0"/>
              <a:t>Expanding and markets but without planning </a:t>
            </a:r>
          </a:p>
          <a:p>
            <a:r>
              <a:rPr lang="en-US" sz="2000" b="1" dirty="0" smtClean="0"/>
              <a:t>The large hawker economy and its links with commuters  </a:t>
            </a:r>
          </a:p>
          <a:p>
            <a:r>
              <a:rPr lang="en-US" sz="2000" b="1" dirty="0" smtClean="0"/>
              <a:t>Community activities: </a:t>
            </a:r>
          </a:p>
          <a:p>
            <a:pPr>
              <a:buNone/>
            </a:pPr>
            <a:r>
              <a:rPr lang="en-US" sz="2000" b="1" dirty="0" smtClean="0"/>
              <a:t>       Religious activities </a:t>
            </a:r>
          </a:p>
          <a:p>
            <a:pPr>
              <a:buNone/>
            </a:pPr>
            <a:r>
              <a:rPr lang="en-US" sz="2000" b="1" dirty="0" smtClean="0"/>
              <a:t>       Entertainment/recreation activities</a:t>
            </a:r>
          </a:p>
          <a:p>
            <a:pPr>
              <a:buNone/>
            </a:pPr>
            <a:r>
              <a:rPr lang="en-US" sz="2000" b="1" dirty="0" smtClean="0"/>
              <a:t>       Sports activities </a:t>
            </a:r>
          </a:p>
          <a:p>
            <a:r>
              <a:rPr lang="en-US" sz="2000" b="1" dirty="0" err="1" smtClean="0"/>
              <a:t>Specialised</a:t>
            </a:r>
            <a:r>
              <a:rPr lang="en-US" sz="2000" b="1" dirty="0" smtClean="0"/>
              <a:t> markets (books, pets and items from the afghan transit trade)</a:t>
            </a:r>
          </a:p>
          <a:p>
            <a:r>
              <a:rPr lang="en-US" sz="2000" b="1" dirty="0" smtClean="0"/>
              <a:t>Sunday markets </a:t>
            </a:r>
          </a:p>
          <a:p>
            <a:r>
              <a:rPr lang="en-US" sz="2000" b="1" dirty="0" smtClean="0"/>
              <a:t>A degraded physical environment and an increasingly aware community </a:t>
            </a:r>
          </a:p>
          <a:p>
            <a:r>
              <a:rPr lang="en-US" sz="2000" b="1" dirty="0" smtClean="0"/>
              <a:t>Car and motorbike parking issues</a:t>
            </a:r>
          </a:p>
          <a:p>
            <a:r>
              <a:rPr lang="en-US" sz="2000" b="1" dirty="0" smtClean="0"/>
              <a:t>Inappropriate high rise construction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IF HASAN\Desktop\pic 22. 10. 2017\Final Map\karachi map overall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61" y="274638"/>
            <a:ext cx="8102277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IF HASAN\Desktop\pic 22. 10. 2017\Final Map\map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509" y="274638"/>
            <a:ext cx="7326981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IF HASAN\Desktop\pic 22. 10. 2017\Final Map\karachi map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7315"/>
            <a:ext cx="8229600" cy="5706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IF HASAN\Desktop\pic 22. 10. 2017\Final Map\Master plan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07316"/>
            <a:ext cx="8229600" cy="546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63562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182"/>
            <a:ext cx="9144000" cy="516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IF HASAN\Desktop\pic 22. 10. 2017\Final Map\map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83" y="274638"/>
            <a:ext cx="7802033" cy="585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lide-36b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592388" y="3505200"/>
            <a:ext cx="3732212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Slide-36a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2590800" y="457200"/>
            <a:ext cx="3656013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AE2E32-9663-445C-8DA3-FC9F6107031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ide-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025" y="3048000"/>
            <a:ext cx="27971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Slide-35a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2590800" y="214313"/>
            <a:ext cx="365601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DA1AD9-D5AB-45B2-BC22-B72BE807B29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Existing Laws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Land Acquisition Act 1894</a:t>
            </a:r>
          </a:p>
          <a:p>
            <a:r>
              <a:rPr lang="en-US" sz="2400" dirty="0" smtClean="0"/>
              <a:t>Karachi Development Authority Order, 1957</a:t>
            </a:r>
          </a:p>
          <a:p>
            <a:r>
              <a:rPr lang="en-US" sz="2400" dirty="0" smtClean="0"/>
              <a:t>The Antiquities Act, 1975</a:t>
            </a:r>
          </a:p>
          <a:p>
            <a:r>
              <a:rPr lang="en-US" sz="2400" dirty="0" smtClean="0"/>
              <a:t>The Sindh Building Control Ordinance, 1979</a:t>
            </a:r>
          </a:p>
          <a:p>
            <a:r>
              <a:rPr lang="en-US" sz="2400" dirty="0" smtClean="0"/>
              <a:t>The Sindh Cultural Heritage (Preservation) Act, 1994</a:t>
            </a:r>
          </a:p>
          <a:p>
            <a:r>
              <a:rPr lang="en-US" sz="2400" dirty="0" smtClean="0"/>
              <a:t>The Sindh High Density Board Act, 1994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-3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3505200"/>
            <a:ext cx="2552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Slide-3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228600"/>
            <a:ext cx="26733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Slide-3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500" y="228600"/>
            <a:ext cx="2568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Slide-33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75088"/>
            <a:ext cx="26670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7BF9EA-2028-468A-B2CE-9FD60BAD78AC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lide-3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575" y="1676400"/>
            <a:ext cx="37338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Slide-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3432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D1802E-5A82-44B2-9F6D-F41CFC0E8F2D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-3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1219200"/>
            <a:ext cx="33242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SWM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1219200"/>
            <a:ext cx="339883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6DC361-F3D0-4605-AEC3-F0CAA3B5D6B5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lide-3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6000"/>
          </a:blip>
          <a:srcRect l="10176" r="12631" b="13190"/>
          <a:stretch>
            <a:fillRect/>
          </a:stretch>
        </p:blipFill>
        <p:spPr>
          <a:xfrm>
            <a:off x="2411413" y="228600"/>
            <a:ext cx="4294187" cy="6324600"/>
          </a:xfrm>
          <a:noFill/>
        </p:spPr>
      </p:pic>
      <p:sp>
        <p:nvSpPr>
          <p:cNvPr id="5427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BB1FF9-8AEC-4B0E-8769-F38FEB29C922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Slide4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38C66D-EB15-4B83-A935-9112771E9D7E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can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0275" y="0"/>
            <a:ext cx="5081588" cy="6858000"/>
          </a:xfrm>
          <a:noFill/>
        </p:spPr>
      </p:pic>
      <p:sp>
        <p:nvSpPr>
          <p:cNvPr id="153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731A5B-C2B2-4C3A-AC38-2B3BBA26A8AC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PICT074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3" y="63500"/>
            <a:ext cx="8829675" cy="6623050"/>
          </a:xfrm>
          <a:noFill/>
        </p:spPr>
      </p:pic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B373EA-42F5-484F-A284-41B3A278659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PICT015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7213" y="0"/>
            <a:ext cx="5145087" cy="6858000"/>
          </a:xfrm>
          <a:noFill/>
        </p:spPr>
      </p:pic>
      <p:sp>
        <p:nvSpPr>
          <p:cNvPr id="184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66059C-2578-4F8F-8829-F10CAEF63BE7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2008 Recent Karachi Photographs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6866" name="Picture 2" descr="G:\Data\5.AH Photographs, Videos &amp; Audios\Photographs\Pakistan Images\2008 Recent Karachi Photos\CITY OF LIGH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229519"/>
            <a:ext cx="7143750" cy="4886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Copy (3) of Slide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052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Copy (4) of Slide52"/>
          <p:cNvPicPr>
            <a:picLocks noChangeAspect="1" noChangeArrowheads="1"/>
          </p:cNvPicPr>
          <p:nvPr/>
        </p:nvPicPr>
        <p:blipFill>
          <a:blip r:embed="rId3" cstate="print"/>
          <a:srcRect r="8000"/>
          <a:stretch>
            <a:fillRect/>
          </a:stretch>
        </p:blipFill>
        <p:spPr bwMode="auto">
          <a:xfrm>
            <a:off x="4800600" y="3505200"/>
            <a:ext cx="35052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Copy of Slide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09600"/>
            <a:ext cx="34417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6" descr="Copy (2) of Slide52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9055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385A3E-E629-43E4-92BF-EE24289DCEFE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/>
              <a:t>The Land Acquisition Act, 1894: </a:t>
            </a:r>
          </a:p>
          <a:p>
            <a:pPr algn="just"/>
            <a:r>
              <a:rPr lang="en-US" sz="1800" dirty="0" smtClean="0"/>
              <a:t>Under this Act the state can acquire land from any owner, private or public for public good. (“Public purpose”) </a:t>
            </a:r>
          </a:p>
          <a:p>
            <a:pPr algn="just"/>
            <a:r>
              <a:rPr lang="en-US" sz="1800" dirty="0" smtClean="0"/>
              <a:t>There are well defined processes for acquiring the land and for providing compensation to the original owners  </a:t>
            </a:r>
          </a:p>
          <a:p>
            <a:pPr algn="just"/>
            <a:r>
              <a:rPr lang="en-US" sz="1800" dirty="0" smtClean="0"/>
              <a:t>There has been considerable misuse of these laws that has increased poverty and homelessness </a:t>
            </a:r>
          </a:p>
          <a:p>
            <a:pPr algn="just">
              <a:buNone/>
            </a:pPr>
            <a:r>
              <a:rPr lang="en-US" sz="1800" b="1" dirty="0" smtClean="0"/>
              <a:t>The Antiquities Act, 1975:</a:t>
            </a:r>
          </a:p>
          <a:p>
            <a:pPr algn="just"/>
            <a:r>
              <a:rPr lang="en-US" sz="1800" dirty="0" smtClean="0"/>
              <a:t>The Act deals with the preservation and protection of antiquities (moveable or immoveable), historic, </a:t>
            </a:r>
            <a:r>
              <a:rPr lang="en-US" sz="1800" dirty="0" err="1" smtClean="0"/>
              <a:t>ethnograpic</a:t>
            </a:r>
            <a:r>
              <a:rPr lang="en-US" sz="1800" dirty="0" smtClean="0"/>
              <a:t>, anthropological, military or scientific interest, and/or national monuments </a:t>
            </a:r>
          </a:p>
          <a:p>
            <a:pPr algn="just"/>
            <a:r>
              <a:rPr lang="en-US" sz="1800" dirty="0" smtClean="0"/>
              <a:t>The Director of </a:t>
            </a:r>
            <a:r>
              <a:rPr lang="en-US" sz="1800" dirty="0" err="1" smtClean="0"/>
              <a:t>Archealogy</a:t>
            </a:r>
            <a:r>
              <a:rPr lang="en-US" sz="1800" dirty="0" smtClean="0"/>
              <a:t>, government of Pakistan is empowered for custody, preservation and protection of an antiquity </a:t>
            </a:r>
          </a:p>
          <a:p>
            <a:pPr algn="just"/>
            <a:r>
              <a:rPr lang="en-US" sz="1800" dirty="0" smtClean="0"/>
              <a:t>The Act contains procedures, rules and regulations including those related to causing harm to protected antiquity  and punishments for doing so    </a:t>
            </a:r>
          </a:p>
          <a:p>
            <a:pPr algn="just"/>
            <a:r>
              <a:rPr lang="en-US" sz="1800" dirty="0" smtClean="0"/>
              <a:t>After the 18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Amendment , the powers under this Act have been transferred to the province   </a:t>
            </a:r>
            <a:endParaRPr lang="en-US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RIF HASAN\Desktop\pic 22. 10. 2017\DSC07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RIF HASAN\Desktop\pic 22. 10. 2017\DSC07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RIF HASAN\Desktop\pic 22. 10. 2017\DSC07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42" name="Picture 2" descr="C:\Users\ARIF HASAN\Desktop\pic 22. 10. 2017\DSC07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891" y="1143000"/>
            <a:ext cx="6644217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9218" name="Picture 2" descr="C:\Users\ARIF HASAN\Desktop\pic 22. 10. 2017\Saddar Pics for Arif Hasan\Birds Market Empress Market\DSC07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091" y="1066800"/>
            <a:ext cx="6745817" cy="505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RIF HASAN\Desktop\pic 22. 10. 2017\Saddar Pics for Arif Hasan\Birds Market Empress Market\DSC07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1266" name="Picture 2" descr="C:\Users\ARIF HASAN\Desktop\pic 22. 10. 2017\Saddar Pics for Arif Hasan\Cricket\DSC07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491" y="914400"/>
            <a:ext cx="6949017" cy="521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RIF HASAN\Desktop\pic 22. 10. 2017\DSC07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RIF HASAN\Desktop\pic 22. 10. 2017\Saddar Pics for Arif Hasan\Birds &amp; Feeds at High Court\DSC07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4274" name="Picture 2" descr="G:\Data\5.AH Photographs, Videos &amp; Audios\Photographs\Pakistan Images\2008 Recent Karachi Photos\KHI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334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b="1" dirty="0" smtClean="0"/>
              <a:t>The Sindh Building Control Ordinance, 1979:</a:t>
            </a:r>
          </a:p>
          <a:p>
            <a:pPr algn="just"/>
            <a:r>
              <a:rPr lang="en-US" sz="2000" dirty="0" smtClean="0"/>
              <a:t>The Ordinance deals with building and town planning issues for the whole of Sindh including Karachi </a:t>
            </a:r>
          </a:p>
          <a:p>
            <a:pPr algn="just"/>
            <a:r>
              <a:rPr lang="en-US" sz="2000" dirty="0" smtClean="0"/>
              <a:t>A committee of experts is supposed to develop building byelaws and zoning regulations for the city and is empowered to make necessary modifications to the regulations as and when required  </a:t>
            </a:r>
          </a:p>
          <a:p>
            <a:pPr algn="just"/>
            <a:r>
              <a:rPr lang="en-US" sz="2000" dirty="0" smtClean="0"/>
              <a:t>The Ordinance envisaged a Master Plan and Environment Control Department (MP&amp;ECD) which would prepare a master or strategic plan for the city and oversee its implementation for every decade </a:t>
            </a:r>
          </a:p>
          <a:p>
            <a:pPr algn="just"/>
            <a:r>
              <a:rPr lang="en-US" sz="2000" dirty="0" smtClean="0"/>
              <a:t>There is also a regulation related to cultural heritage, defined as “special architectural or historic interest premises” and its surrounding area. The MP&amp;ECD is empowered to list, protect and/or conserve such heritage </a:t>
            </a:r>
          </a:p>
          <a:p>
            <a:pPr algn="just"/>
            <a:r>
              <a:rPr lang="en-US" sz="2000" dirty="0" smtClean="0"/>
              <a:t>Under the Law, a Karachi Building Control Authority was established which was upgraded to the Sindh Building Control Authority to encompass the entire province           </a:t>
            </a:r>
          </a:p>
          <a:p>
            <a:endParaRPr lang="en-US" sz="2000" dirty="0"/>
          </a:p>
          <a:p>
            <a:pPr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ARIF HASAN\Desktop\pic 22. 10. 2017\Saddar Pics for Arif Hasan\Quaid Mazar View\DSC07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7413" y="-1617663"/>
            <a:ext cx="13460413" cy="10094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RIF HASAN\Desktop\pic 22. 10. 2017\Saddar Pics for Arif Hasan\Quaid Mazar View\DSC07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RIF HASAN\Desktop\pic 22. 10. 2017\Saddar Pics for Arif Hasan\Quaid Mazar View\DSC07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RIF HASAN\Desktop\pic 22. 10. 2017\DSC07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7042" name="Picture 2" descr="G:\Data\5.AH Photographs, Videos &amp; Audios\Photographs\Pakistan Images\Im08_Karachi Misc\Street Vi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2543" y="1600200"/>
            <a:ext cx="321891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8066" name="Picture 2" descr="G:\Data\5.AH Photographs, Videos &amp; Audios\Photographs\Pakistan Images\Im08_Karachi Misc\Saddar Hawker's Stre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068" y="1600200"/>
            <a:ext cx="27718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800" b="1" dirty="0" smtClean="0"/>
              <a:t>Karachi Traffic</a:t>
            </a:r>
            <a:endParaRPr lang="en-US" sz="2800" b="1" dirty="0"/>
          </a:p>
        </p:txBody>
      </p:sp>
      <p:pic>
        <p:nvPicPr>
          <p:cNvPr id="89091" name="Picture 3" descr="G:\Data\5.AH Photographs, Videos &amp; Audios\Photographs\Pakistan Images\Im09_Karachi Traffic\Img 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364" y="1266285"/>
            <a:ext cx="6367272" cy="4736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2402" name="Picture 2" descr="G:\Data\5.AH Photographs, Videos &amp; Audios\Photographs\Pakistan Images\Im09_Karachi Traffic\Img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122" y="2009235"/>
            <a:ext cx="4905756" cy="370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3426" name="Picture 2" descr="G:\Data\5.AH Photographs, Videos &amp; Audios\Photographs\Pakistan Images\Im09_Karachi Traffic\Img 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452" y="1600200"/>
            <a:ext cx="302909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Karachi Water Trough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4450" name="Picture 2" descr="G:\Data\5.AH Photographs, Videos &amp; Audios\Photographs\Pakistan Images\Im10_Karachi Water Troughs\Img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870" y="2045811"/>
            <a:ext cx="4366260" cy="3177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/>
              <a:t>The Sindh Cultural Heritage Preservation Act, 1994: </a:t>
            </a:r>
          </a:p>
          <a:p>
            <a:pPr algn="just"/>
            <a:r>
              <a:rPr lang="en-US" sz="2000" dirty="0" smtClean="0"/>
              <a:t>The Act aims to preserve “protected heritage” which has been defined as premises or objects of archeological, architectural, historical, cultural or national value </a:t>
            </a:r>
          </a:p>
          <a:p>
            <a:pPr algn="just"/>
            <a:r>
              <a:rPr lang="en-US" sz="2000" dirty="0" smtClean="0"/>
              <a:t>The procedure for protection entails notification by the government and the establishment of committees to declare the heritage “protected” </a:t>
            </a:r>
          </a:p>
          <a:p>
            <a:pPr algn="just"/>
            <a:r>
              <a:rPr lang="en-US" sz="2000" dirty="0" smtClean="0"/>
              <a:t>Once declared heritage the owner is to enter into an agreement with the relevant government department to maintain the building and/or site and prevent its destruction and order the owner to carry out necessary preservation measures at his own cost  </a:t>
            </a:r>
          </a:p>
          <a:p>
            <a:pPr algn="just"/>
            <a:r>
              <a:rPr lang="en-US" sz="2000" dirty="0" smtClean="0"/>
              <a:t>If the owner refuses, the Committee can take appropriate measures and/or to carry out the work at the owner’s expense or take legal action against him/her in a court of law      </a:t>
            </a:r>
          </a:p>
          <a:p>
            <a:pPr algn="just"/>
            <a:r>
              <a:rPr lang="en-US" sz="2000" dirty="0" smtClean="0"/>
              <a:t>The government has the first right to acquire protected heritage in case of its sale at market value   </a:t>
            </a: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5474" name="Picture 2" descr="G:\Data\5.AH Photographs, Videos &amp; Audios\Photographs\Pakistan Images\Im10_Karachi Water Troughs\Img 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9806" y="1762347"/>
            <a:ext cx="3104388" cy="4201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6498" name="Picture 2" descr="G:\Data\5.AH Photographs, Videos &amp; Audios\Photographs\Pakistan Images\Im10_Karachi Water Troughs\Img 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584" y="2265267"/>
            <a:ext cx="4370832" cy="3195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7522" name="Picture 2" descr="G:\Data\5.AH Photographs, Videos &amp; Audios\Photographs\Pakistan Images\Im10_Karachi Water Troughs\Img 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0636" y="1600200"/>
            <a:ext cx="304272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9570" name="Picture 2" descr="G:\Data\5.AH Photographs, Videos &amp; Audios\Photographs\Pakistan Images\Im11_Saddar 2012\IMGA0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10594" name="Picture 2" descr="G:\Data\5.AH Photographs, Videos &amp; Audios\Photographs\Pakistan Images\Im11_Saddar 2012\IMGA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143000"/>
            <a:ext cx="8046156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can005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489200" y="304800"/>
            <a:ext cx="383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30B72C-2191-4506-8621-C465249DB7C2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G:\Data\5.AH Photographs, Videos &amp; Audios\Photographs\Pakistan Images\1998 Bohrapir\Scan0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057" y="1600200"/>
            <a:ext cx="2873885" cy="452596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G:\Data\5.AH Photographs, Videos &amp; Audios\Photographs\Pakistan Images\1998 Bohrapir\Scan0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0532" y="2073243"/>
            <a:ext cx="5202936" cy="357987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G:\Data\5.AH Photographs, Videos &amp; Audios\Photographs\Pakistan Images\1998 Bohrapir\Scan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526" y="2096103"/>
            <a:ext cx="5298948" cy="353415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G:\Data\5.AH Photographs, Videos &amp; Audios\Photographs\Pakistan Images\1998 Bohrapir\Scan0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1567" y="1600200"/>
            <a:ext cx="3060866" cy="452596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/>
              <a:t>The Sindh High Density Board Act, 2014:</a:t>
            </a:r>
          </a:p>
          <a:p>
            <a:pPr algn="just"/>
            <a:r>
              <a:rPr lang="en-US" sz="2000" dirty="0" smtClean="0"/>
              <a:t>The Board consists of nine members who are politicians and/or bureaucrats</a:t>
            </a:r>
          </a:p>
          <a:p>
            <a:pPr algn="just"/>
            <a:r>
              <a:rPr lang="en-US" sz="2000" dirty="0" smtClean="0"/>
              <a:t>The Board can declare any area, road or plot high density thus increasing its FAR without any urban design exercise having taken place  </a:t>
            </a:r>
          </a:p>
          <a:p>
            <a:pPr algn="just"/>
            <a:r>
              <a:rPr lang="en-US" sz="2000" dirty="0" smtClean="0"/>
              <a:t>As a result, there are approximately 120 buildings of between 20-50 floors under construction, many in the heritage areas  </a:t>
            </a:r>
          </a:p>
          <a:p>
            <a:pPr algn="just">
              <a:buNone/>
            </a:pPr>
            <a:r>
              <a:rPr lang="en-US" sz="2000" b="1" dirty="0" smtClean="0"/>
              <a:t>The Sindh Special Development Board Act, 2014:</a:t>
            </a:r>
          </a:p>
          <a:p>
            <a:pPr algn="just"/>
            <a:r>
              <a:rPr lang="en-US" sz="2000" dirty="0" smtClean="0"/>
              <a:t>Under this Act, the government can demolish any </a:t>
            </a:r>
            <a:r>
              <a:rPr lang="en-US" sz="2000" dirty="0" err="1" smtClean="0"/>
              <a:t>katchi</a:t>
            </a:r>
            <a:r>
              <a:rPr lang="en-US" sz="2000" dirty="0" smtClean="0"/>
              <a:t> </a:t>
            </a:r>
            <a:r>
              <a:rPr lang="en-US" sz="2000" dirty="0" err="1" smtClean="0"/>
              <a:t>abadi</a:t>
            </a:r>
            <a:r>
              <a:rPr lang="en-US" sz="2000" dirty="0" smtClean="0"/>
              <a:t> that it identifies and build high-rise apartments on it for the house owners thus freeing more than half of the settlement. </a:t>
            </a:r>
          </a:p>
          <a:p>
            <a:pPr algn="just"/>
            <a:r>
              <a:rPr lang="en-US" sz="2000" dirty="0" smtClean="0"/>
              <a:t>The freed land can be used by a developer for middle income housing. This land is given to him free of cost</a:t>
            </a:r>
          </a:p>
          <a:p>
            <a:pPr algn="just"/>
            <a:r>
              <a:rPr lang="en-US" sz="2000" dirty="0" smtClean="0"/>
              <a:t>There are a number of </a:t>
            </a:r>
            <a:r>
              <a:rPr lang="en-US" sz="2000" dirty="0" err="1" smtClean="0"/>
              <a:t>katchi</a:t>
            </a:r>
            <a:r>
              <a:rPr lang="en-US" sz="2000" dirty="0" smtClean="0"/>
              <a:t> </a:t>
            </a:r>
            <a:r>
              <a:rPr lang="en-US" sz="2000" dirty="0" err="1" smtClean="0"/>
              <a:t>abadis</a:t>
            </a:r>
            <a:r>
              <a:rPr lang="en-US" sz="2000" dirty="0" smtClean="0"/>
              <a:t> in the heritage zones    </a:t>
            </a:r>
            <a:endParaRPr lang="en-US" sz="2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G:\Data\5.AH Photographs, Videos &amp; Audios\Photographs\Pakistan Images\1998 Bohrapir\Scan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7567" y="1600200"/>
            <a:ext cx="3348865" cy="452596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G:\Data\5.AH Photographs, Videos &amp; Audios\Photographs\Pakistan Images\1998 Bohrapir\Scan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810" y="2112105"/>
            <a:ext cx="5326380" cy="350215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G:\Data\5.AH Photographs, Videos &amp; Audios\Photographs\Pakistan Images\1998 Bohrapir\Scan0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960" y="2066385"/>
            <a:ext cx="5212080" cy="359359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1998 Granada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3314" name="Picture 2" descr="G:\Data\5.AH Photographs, Videos &amp; Audios\Photographs\Pakistan Images\1998 Granada Karachi\scan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456" y="1143000"/>
            <a:ext cx="3371087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4338" name="Picture 2" descr="G:\Data\5.AH Photographs, Videos &amp; Audios\Photographs\Pakistan Images\1998 Granada Karachi\scan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493" y="1066800"/>
            <a:ext cx="3363013" cy="505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5362" name="Picture 2" descr="G:\Data\5.AH Photographs, Videos &amp; Audios\Photographs\Pakistan Images\1998 Granada Karachi\scan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6952" y="1143000"/>
            <a:ext cx="3350096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6386" name="Picture 2" descr="G:\Data\5.AH Photographs, Videos &amp; Audios\Photographs\Pakistan Images\1998 Granada Karachi\scan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861" y="1219200"/>
            <a:ext cx="3282277" cy="4906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8434" name="Picture 2" descr="G:\Data\5.AH Photographs, Videos &amp; Audios\Photographs\Pakistan Images\1998 Granada Karachi\scan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770" y="1066800"/>
            <a:ext cx="3388459" cy="505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33794" name="Picture 2" descr="G:\Data\5.AH Photographs, Videos &amp; Audios\Photographs\Pakistan Images\1998 Saddar\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2716" y="2112105"/>
            <a:ext cx="2258568" cy="3502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65538" name="Picture 2" descr="G:\Data\5.AH Photographs, Videos &amp; Audios\Photographs\Pakistan Images\Im01_1986 June Saddar, Karachi\Bombay Swee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146" y="2333847"/>
            <a:ext cx="4521708" cy="3058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Institutions Empowered to Implement the Laws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/>
              <a:t>Karachi Development Authority: </a:t>
            </a:r>
          </a:p>
          <a:p>
            <a:pPr algn="just"/>
            <a:r>
              <a:rPr lang="en-US" sz="2000" dirty="0" smtClean="0"/>
              <a:t>Prepares Karachi’s master/strategic development plans and oversees its implementation </a:t>
            </a:r>
          </a:p>
          <a:p>
            <a:pPr algn="just"/>
            <a:r>
              <a:rPr lang="en-US" sz="2000" dirty="0" smtClean="0"/>
              <a:t>Land-use and environmental control, housing, transport planning and support to other planning agencies in Karachi </a:t>
            </a:r>
          </a:p>
          <a:p>
            <a:pPr algn="just">
              <a:buNone/>
            </a:pPr>
            <a:r>
              <a:rPr lang="en-US" sz="2000" b="1" dirty="0" smtClean="0"/>
              <a:t>Sindh Building Control Authority: </a:t>
            </a:r>
          </a:p>
          <a:p>
            <a:pPr algn="just"/>
            <a:r>
              <a:rPr lang="en-US" sz="2000" dirty="0" smtClean="0"/>
              <a:t>Its function is to monitor development and construction activities in Karachi, and implement byelaws and zoning regulations  </a:t>
            </a:r>
          </a:p>
          <a:p>
            <a:pPr algn="just"/>
            <a:r>
              <a:rPr lang="en-US" sz="2000" dirty="0" smtClean="0"/>
              <a:t>It is also tasked to support the heritage committees in supporting their work by monitoring heritage buildings and approving / rejecting building plans submitted by heritage owners after heritage related approval by the Heritage Committee  </a:t>
            </a:r>
            <a:endParaRPr lang="en-US" sz="2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6562" name="Picture 2" descr="G:\Data\5.AH Photographs, Videos &amp; Audios\Photographs\Pakistan Images\Im01_1986 June Saddar, Karachi\Boree Baz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094" y="1602327"/>
            <a:ext cx="3067812" cy="4521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7586" name="Picture 2" descr="G:\Data\5.AH Photographs, Videos &amp; Audios\Photographs\Pakistan Images\Im01_1986 June Saddar, Karachi\Building in Boree Bazar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240" y="1622901"/>
            <a:ext cx="301752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9634" name="Picture 2" descr="G:\Data\5.AH Photographs, Videos &amp; Audios\Photographs\Pakistan Images\Im01_1986 June Saddar, Karachi\D'Souza Tailo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146" y="2331561"/>
            <a:ext cx="4521708" cy="3063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71682" name="Picture 2" descr="G:\Data\5.AH Photographs, Videos &amp; Audios\Photographs\Pakistan Images\Im01_1986 June Saddar, Karachi\General Boot Hou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4006" y="2310987"/>
            <a:ext cx="4475988" cy="3104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77826" name="Picture 2" descr="G:\Data\5.AH Photographs, Videos &amp; Audios\Photographs\Pakistan Images\Im01_1986 June Saddar, Karachi\Limt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927" y="1600200"/>
            <a:ext cx="300214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3" descr="G:\Data\5.AH Photographs, Videos &amp; Audios\Photographs\Pakistan Images\Im01_1986 June Saddar, Karachi\MohamedAli Build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8189" y="1600200"/>
            <a:ext cx="296762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78850" name="Picture 2" descr="G:\Data\5.AH Photographs, Videos &amp; Audios\Photographs\Pakistan Images\Im01_1986 June Saddar, Karachi\Moosajee Lookmanjee and So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0390" y="1638903"/>
            <a:ext cx="2903220" cy="4448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9874" name="Picture 2" descr="G:\Data\5.AH Photographs, Videos &amp; Audios\Photographs\Pakistan Images\Im01_1986 June Saddar, Karachi\Pak American Booksh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6382" y="1654905"/>
            <a:ext cx="3031236" cy="4416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80898" name="Picture 2" descr="G:\Data\5.AH Photographs, Videos &amp; Audios\Photographs\Pakistan Images\Im01_1986 June Saddar, Karachi\Rainbow House, Zaibunnissa Stre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720" y="2297271"/>
            <a:ext cx="4480560" cy="3131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81922" name="Picture 2" descr="G:\Data\5.AH Photographs, Videos &amp; Audios\Photographs\Pakistan Images\Im01_1986 June Saddar, Karachi\Somerset Stre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864" y="2313273"/>
            <a:ext cx="4462272" cy="3099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/>
              <a:t>The Advisory Committees of the Sindh Cultural Heritage: </a:t>
            </a:r>
          </a:p>
          <a:p>
            <a:pPr algn="just"/>
            <a:r>
              <a:rPr lang="en-US" sz="2000" dirty="0" smtClean="0"/>
              <a:t>There are two committees: The Technical Committee and the Advisory Committee </a:t>
            </a:r>
          </a:p>
          <a:p>
            <a:pPr algn="just"/>
            <a:r>
              <a:rPr lang="en-US" sz="2000" dirty="0" smtClean="0"/>
              <a:t>The Technical Committee identifies and prepares lists of heritage buildings and sites and recommends their listings or subsequent delisting after negotiations with the owner. </a:t>
            </a:r>
          </a:p>
          <a:p>
            <a:pPr algn="just"/>
            <a:r>
              <a:rPr lang="en-US" sz="2000" dirty="0" smtClean="0"/>
              <a:t>The Advisory Committee is headed by the Chief Secretary and approves/  modifies/rejects the recommendations of the Technical Committee      </a:t>
            </a:r>
          </a:p>
          <a:p>
            <a:pPr algn="just"/>
            <a:r>
              <a:rPr lang="en-US" sz="2000" dirty="0" smtClean="0"/>
              <a:t>The members of the committees are prominent citizens, architects, planners and secretaries of relevant departments such as those of cultural and communications </a:t>
            </a:r>
          </a:p>
          <a:p>
            <a:pPr algn="just"/>
            <a:r>
              <a:rPr lang="en-US" sz="2000" dirty="0" smtClean="0"/>
              <a:t>The Advisory Committee has the power to enact all the provisions of the Sindh Cultural Heritage Act. </a:t>
            </a:r>
          </a:p>
          <a:p>
            <a:pPr algn="just"/>
            <a:r>
              <a:rPr lang="en-US" sz="2000" dirty="0" smtClean="0"/>
              <a:t> The Committees have developed listing criteria to and related rules, regulations and </a:t>
            </a:r>
            <a:r>
              <a:rPr lang="en-US" sz="2000" dirty="0" err="1" smtClean="0"/>
              <a:t>prosedures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82946" name="Picture 2" descr="G:\Data\5.AH Photographs, Videos &amp; Audios\Photographs\Pakistan Images\Im01_1986 June Saddar, Karachi\Taj Ham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8114" y="1600200"/>
            <a:ext cx="294777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IM08- Karachi  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84995" name="Picture 3" descr="G:\Data\5.AH Photographs, Videos &amp; Audios\Photographs\Pakistan Images\Im08_Karachi Misc\Bundar Road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674" y="1371600"/>
            <a:ext cx="3008652" cy="4754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86018" name="Picture 2" descr="G:\Data\5.AH Photographs, Videos &amp; Audios\Photographs\Pakistan Images\Im08_Karachi Misc\Bundar Road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4660" y="1600200"/>
            <a:ext cx="313468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sec%2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30375" y="304800"/>
            <a:ext cx="5737225" cy="6248400"/>
          </a:xfrm>
          <a:noFill/>
        </p:spPr>
      </p:pic>
      <p:sp>
        <p:nvSpPr>
          <p:cNvPr id="952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D8124-B4C0-4AD3-BFD3-BDC8842E3B5C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919163"/>
            <a:ext cx="7781925" cy="5056187"/>
          </a:xfrm>
        </p:spPr>
      </p:pic>
      <p:sp>
        <p:nvSpPr>
          <p:cNvPr id="9728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60642B-A098-449C-B5DC-9C3D0EE518F6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1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8200"/>
            <a:ext cx="7800975" cy="5053013"/>
          </a:xfrm>
        </p:spPr>
      </p:pic>
      <p:sp>
        <p:nvSpPr>
          <p:cNvPr id="983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6BCB1B-54FE-4116-A6C9-5AB1810B54DA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1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919163"/>
            <a:ext cx="7791450" cy="5054600"/>
          </a:xfrm>
        </p:spPr>
      </p:pic>
      <p:sp>
        <p:nvSpPr>
          <p:cNvPr id="1003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B0D316-DE30-413F-B146-E326AF4C9F2D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6563" y="847725"/>
            <a:ext cx="3271837" cy="5048250"/>
          </a:xfrm>
        </p:spPr>
      </p:pic>
      <p:sp>
        <p:nvSpPr>
          <p:cNvPr id="1013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B21700-BF7C-4C8E-AE4E-EFF2B2919123}" type="slidenum">
              <a:rPr lang="en-US" smtClean="0"/>
              <a:pPr/>
              <a:t>87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16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892175"/>
            <a:ext cx="7854950" cy="5051425"/>
          </a:xfrm>
        </p:spPr>
      </p:pic>
      <p:sp>
        <p:nvSpPr>
          <p:cNvPr id="10240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6950A4-729B-4930-8CB6-21A94094789F}" type="slidenum">
              <a:rPr lang="en-US" smtClean="0"/>
              <a:pPr/>
              <a:t>88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16C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919163"/>
            <a:ext cx="7324725" cy="5051425"/>
          </a:xfrm>
        </p:spPr>
      </p:pic>
      <p:sp>
        <p:nvSpPr>
          <p:cNvPr id="1034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257BBB-8F41-430A-B493-CDC1761AD33A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Heritage Relevant Institutions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000" dirty="0" smtClean="0"/>
              <a:t>Many areas where heritage is located are under the jurisdiction of different agencies who are responsible for the planning of those areas and in-charge of preparing and implementing master/strategic/area development plans. 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Utility agencies provide infrastructure to the heritage areas and as such determine their physical and social environment. This in turn determines their value and use 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These agencies include: </a:t>
            </a:r>
          </a:p>
          <a:p>
            <a:pPr marL="461963" indent="-461963" algn="just"/>
            <a:r>
              <a:rPr lang="en-US" sz="2000" dirty="0" smtClean="0"/>
              <a:t>Karachi Port Trust</a:t>
            </a:r>
          </a:p>
          <a:p>
            <a:pPr marL="461963" indent="-461963" algn="just"/>
            <a:r>
              <a:rPr lang="en-US" sz="2000" dirty="0" smtClean="0"/>
              <a:t>The Military Estate Office</a:t>
            </a:r>
          </a:p>
          <a:p>
            <a:pPr marL="461963" indent="-461963" algn="just"/>
            <a:r>
              <a:rPr lang="en-US" sz="2000" dirty="0" smtClean="0"/>
              <a:t>The Railways Department </a:t>
            </a:r>
          </a:p>
          <a:p>
            <a:pPr marL="461963" indent="-461963" algn="just"/>
            <a:r>
              <a:rPr lang="en-US" sz="2000" dirty="0" smtClean="0"/>
              <a:t>The deputy commissioner’s office</a:t>
            </a:r>
          </a:p>
          <a:p>
            <a:pPr marL="461963" indent="-461963" algn="just"/>
            <a:r>
              <a:rPr lang="en-US" sz="2000" dirty="0" smtClean="0"/>
              <a:t>The Karachi Water &amp; Sewerage Board </a:t>
            </a:r>
          </a:p>
          <a:p>
            <a:pPr marL="461963" indent="-461963" algn="just"/>
            <a:r>
              <a:rPr lang="en-US" sz="2000" dirty="0" smtClean="0"/>
              <a:t>Karachi Electric </a:t>
            </a:r>
          </a:p>
          <a:p>
            <a:pPr marL="461963" indent="-461963" algn="just"/>
            <a:r>
              <a:rPr lang="en-US" sz="2000" dirty="0" smtClean="0"/>
              <a:t>ABAD and other real state developers </a:t>
            </a:r>
          </a:p>
          <a:p>
            <a:pPr marL="461963" indent="-461963" algn="just"/>
            <a:r>
              <a:rPr lang="en-US" sz="2000" dirty="0" smtClean="0"/>
              <a:t>Numerous local interest groups including </a:t>
            </a:r>
            <a:r>
              <a:rPr lang="en-US" sz="2000" dirty="0" err="1" smtClean="0"/>
              <a:t>neighbourhood</a:t>
            </a:r>
            <a:r>
              <a:rPr lang="en-US" sz="2000" dirty="0" smtClean="0"/>
              <a:t>, shopkeepers and transporters associations </a:t>
            </a:r>
            <a:endParaRPr lang="en-US" sz="16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16D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20788" y="892175"/>
            <a:ext cx="6704012" cy="5051425"/>
          </a:xfrm>
        </p:spPr>
      </p:pic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FBA2D4-15CB-4BA9-9ABF-A57064F72078}" type="slidenum">
              <a:rPr lang="en-US" smtClean="0"/>
              <a:pPr/>
              <a:t>90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1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893763"/>
            <a:ext cx="6704013" cy="5049837"/>
          </a:xfrm>
        </p:spPr>
      </p:pic>
      <p:sp>
        <p:nvSpPr>
          <p:cNvPr id="10547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F23CC1-64CE-4BB0-8EBE-E6A64E6B44CB}" type="slidenum">
              <a:rPr lang="en-US" smtClean="0"/>
              <a:pPr/>
              <a:t>91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2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922338"/>
            <a:ext cx="6704013" cy="5051425"/>
          </a:xfrm>
        </p:spPr>
      </p:pic>
      <p:sp>
        <p:nvSpPr>
          <p:cNvPr id="10649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250224-A323-47D6-A1E0-36C5CB0CE761}" type="slidenum">
              <a:rPr lang="en-US" smtClean="0"/>
              <a:pPr/>
              <a:t>92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2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4588" y="890588"/>
            <a:ext cx="6904037" cy="5053012"/>
          </a:xfrm>
        </p:spPr>
      </p:pic>
      <p:sp>
        <p:nvSpPr>
          <p:cNvPr id="1075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ECB1D8-F774-4D78-B9A0-AD1137A097EB}" type="slidenum">
              <a:rPr lang="en-US" smtClean="0"/>
              <a:pPr/>
              <a:t>93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893763"/>
            <a:ext cx="6704013" cy="5049837"/>
          </a:xfrm>
        </p:spPr>
      </p:pic>
      <p:sp>
        <p:nvSpPr>
          <p:cNvPr id="10854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A458BD-8E2D-476D-AFF8-F55B520A030F}" type="slidenum">
              <a:rPr lang="en-US" smtClean="0"/>
              <a:pPr/>
              <a:t>94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2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893763"/>
            <a:ext cx="6704013" cy="5049837"/>
          </a:xfrm>
        </p:spPr>
      </p:pic>
      <p:sp>
        <p:nvSpPr>
          <p:cNvPr id="1095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C6EB55-6B66-4B48-875E-E2CC0CB85B9A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3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762000"/>
            <a:ext cx="8345488" cy="5445125"/>
          </a:xfrm>
        </p:spPr>
      </p:pic>
      <p:sp>
        <p:nvSpPr>
          <p:cNvPr id="11776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7CE59D-90AB-49CD-ADF5-A088C9D34AE5}" type="slidenum">
              <a:rPr lang="en-US" smtClean="0"/>
              <a:pPr/>
              <a:t>96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1379</Words>
  <Application>Microsoft Office PowerPoint</Application>
  <PresentationFormat>On-screen Show (4:3)</PresentationFormat>
  <Paragraphs>178</Paragraphs>
  <Slides>96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 The Inadequacy of Existing Heritage Related Laws and Institutions for Karachi </vt:lpstr>
      <vt:lpstr>Existing Laws</vt:lpstr>
      <vt:lpstr>Slide 3</vt:lpstr>
      <vt:lpstr>Slide 4</vt:lpstr>
      <vt:lpstr>Slide 5</vt:lpstr>
      <vt:lpstr>Slide 6</vt:lpstr>
      <vt:lpstr>Institutions Empowered to Implement the Laws </vt:lpstr>
      <vt:lpstr>Slide 8</vt:lpstr>
      <vt:lpstr>Heritage Relevant Institutions </vt:lpstr>
      <vt:lpstr>Constraints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2008 Recent Karachi Photographs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Karachi Traffic</vt:lpstr>
      <vt:lpstr>Slide 47</vt:lpstr>
      <vt:lpstr>Slide 48</vt:lpstr>
      <vt:lpstr>Karachi Water Trough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1998 Granada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IM08- Karachi  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ARIF HASAN</dc:creator>
  <cp:lastModifiedBy>ARIF HASAN</cp:lastModifiedBy>
  <cp:revision>110</cp:revision>
  <dcterms:created xsi:type="dcterms:W3CDTF">2017-10-23T05:34:49Z</dcterms:created>
  <dcterms:modified xsi:type="dcterms:W3CDTF">2017-10-24T04:24:19Z</dcterms:modified>
</cp:coreProperties>
</file>