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60" r:id="rId2"/>
    <p:sldId id="263" r:id="rId3"/>
    <p:sldId id="268" r:id="rId4"/>
    <p:sldId id="257" r:id="rId5"/>
    <p:sldId id="258" r:id="rId6"/>
    <p:sldId id="259" r:id="rId7"/>
    <p:sldId id="265" r:id="rId8"/>
    <p:sldId id="370" r:id="rId9"/>
    <p:sldId id="351" r:id="rId10"/>
    <p:sldId id="352" r:id="rId11"/>
    <p:sldId id="353" r:id="rId12"/>
    <p:sldId id="354" r:id="rId13"/>
    <p:sldId id="355" r:id="rId14"/>
    <p:sldId id="356" r:id="rId15"/>
    <p:sldId id="362" r:id="rId16"/>
    <p:sldId id="274" r:id="rId17"/>
    <p:sldId id="374" r:id="rId18"/>
    <p:sldId id="350" r:id="rId19"/>
    <p:sldId id="359" r:id="rId20"/>
    <p:sldId id="371" r:id="rId21"/>
    <p:sldId id="372" r:id="rId22"/>
    <p:sldId id="376" r:id="rId23"/>
    <p:sldId id="298" r:id="rId24"/>
    <p:sldId id="297" r:id="rId25"/>
    <p:sldId id="428" r:id="rId26"/>
    <p:sldId id="364" r:id="rId27"/>
    <p:sldId id="365" r:id="rId28"/>
    <p:sldId id="366" r:id="rId29"/>
    <p:sldId id="367" r:id="rId30"/>
    <p:sldId id="368" r:id="rId31"/>
    <p:sldId id="302" r:id="rId32"/>
    <p:sldId id="378" r:id="rId33"/>
    <p:sldId id="301" r:id="rId34"/>
    <p:sldId id="305" r:id="rId35"/>
    <p:sldId id="307" r:id="rId36"/>
    <p:sldId id="377" r:id="rId37"/>
    <p:sldId id="426" r:id="rId38"/>
    <p:sldId id="309" r:id="rId39"/>
    <p:sldId id="310" r:id="rId40"/>
    <p:sldId id="311" r:id="rId41"/>
    <p:sldId id="312" r:id="rId42"/>
    <p:sldId id="313" r:id="rId43"/>
    <p:sldId id="315" r:id="rId44"/>
    <p:sldId id="316" r:id="rId45"/>
    <p:sldId id="317" r:id="rId46"/>
    <p:sldId id="318" r:id="rId47"/>
    <p:sldId id="319" r:id="rId48"/>
    <p:sldId id="320" r:id="rId49"/>
    <p:sldId id="321" r:id="rId50"/>
    <p:sldId id="322" r:id="rId51"/>
    <p:sldId id="323" r:id="rId52"/>
    <p:sldId id="324" r:id="rId53"/>
    <p:sldId id="325" r:id="rId54"/>
    <p:sldId id="327" r:id="rId55"/>
    <p:sldId id="329" r:id="rId56"/>
    <p:sldId id="330" r:id="rId57"/>
    <p:sldId id="331" r:id="rId58"/>
    <p:sldId id="333" r:id="rId59"/>
    <p:sldId id="334" r:id="rId60"/>
    <p:sldId id="335" r:id="rId61"/>
    <p:sldId id="336" r:id="rId62"/>
    <p:sldId id="337" r:id="rId63"/>
    <p:sldId id="341" r:id="rId64"/>
    <p:sldId id="342" r:id="rId65"/>
    <p:sldId id="338" r:id="rId66"/>
    <p:sldId id="339" r:id="rId67"/>
    <p:sldId id="340" r:id="rId68"/>
    <p:sldId id="303" r:id="rId69"/>
    <p:sldId id="280" r:id="rId70"/>
    <p:sldId id="284" r:id="rId71"/>
    <p:sldId id="285" r:id="rId72"/>
    <p:sldId id="379" r:id="rId73"/>
    <p:sldId id="286" r:id="rId74"/>
    <p:sldId id="287" r:id="rId75"/>
    <p:sldId id="288" r:id="rId76"/>
    <p:sldId id="289" r:id="rId77"/>
    <p:sldId id="401" r:id="rId78"/>
    <p:sldId id="402" r:id="rId79"/>
    <p:sldId id="403" r:id="rId80"/>
    <p:sldId id="290" r:id="rId81"/>
    <p:sldId id="427" r:id="rId82"/>
    <p:sldId id="380" r:id="rId83"/>
    <p:sldId id="381" r:id="rId84"/>
    <p:sldId id="382" r:id="rId85"/>
    <p:sldId id="383" r:id="rId86"/>
    <p:sldId id="292" r:id="rId87"/>
    <p:sldId id="384" r:id="rId88"/>
    <p:sldId id="394" r:id="rId89"/>
    <p:sldId id="293" r:id="rId90"/>
    <p:sldId id="422" r:id="rId91"/>
    <p:sldId id="423" r:id="rId92"/>
    <p:sldId id="424" r:id="rId93"/>
    <p:sldId id="425" r:id="rId94"/>
    <p:sldId id="385" r:id="rId95"/>
    <p:sldId id="387" r:id="rId96"/>
    <p:sldId id="386" r:id="rId97"/>
    <p:sldId id="291" r:id="rId98"/>
    <p:sldId id="388" r:id="rId99"/>
    <p:sldId id="390" r:id="rId100"/>
    <p:sldId id="393" r:id="rId101"/>
    <p:sldId id="392" r:id="rId102"/>
    <p:sldId id="389" r:id="rId103"/>
    <p:sldId id="391" r:id="rId104"/>
    <p:sldId id="404" r:id="rId105"/>
    <p:sldId id="405" r:id="rId106"/>
    <p:sldId id="406" r:id="rId107"/>
    <p:sldId id="396" r:id="rId108"/>
    <p:sldId id="421" r:id="rId109"/>
    <p:sldId id="398" r:id="rId110"/>
    <p:sldId id="399" r:id="rId111"/>
    <p:sldId id="407" r:id="rId112"/>
    <p:sldId id="409" r:id="rId113"/>
    <p:sldId id="410" r:id="rId114"/>
    <p:sldId id="411" r:id="rId115"/>
    <p:sldId id="413" r:id="rId116"/>
    <p:sldId id="414" r:id="rId117"/>
    <p:sldId id="415" r:id="rId118"/>
    <p:sldId id="416" r:id="rId119"/>
    <p:sldId id="417" r:id="rId120"/>
    <p:sldId id="418" r:id="rId121"/>
    <p:sldId id="419" r:id="rId122"/>
    <p:sldId id="420"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00" autoAdjust="0"/>
    <p:restoredTop sz="89722" autoAdjust="0"/>
  </p:normalViewPr>
  <p:slideViewPr>
    <p:cSldViewPr>
      <p:cViewPr varScale="1">
        <p:scale>
          <a:sx n="79" d="100"/>
          <a:sy n="79" d="100"/>
        </p:scale>
        <p:origin x="-146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967E1-0622-4A37-8EE4-113BA9B9A664}" type="datetimeFigureOut">
              <a:rPr lang="en-US" smtClean="0"/>
              <a:t>2/18/2020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BB57AB-973A-4C71-8171-65F6F2F99739}" type="slidenum">
              <a:rPr lang="en-US" smtClean="0"/>
              <a:t>‹#›</a:t>
            </a:fld>
            <a:endParaRPr lang="en-US"/>
          </a:p>
        </p:txBody>
      </p:sp>
    </p:spTree>
    <p:extLst>
      <p:ext uri="{BB962C8B-B14F-4D97-AF65-F5344CB8AC3E}">
        <p14:creationId xmlns:p14="http://schemas.microsoft.com/office/powerpoint/2010/main" val="211931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pearheadresearch.org/?p=37264"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urbanunit.gov.pk/Upload/forest/11%20housing.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cells</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1</a:t>
            </a:fld>
            <a:endParaRPr lang="en-US" dirty="0"/>
          </a:p>
        </p:txBody>
      </p:sp>
    </p:spTree>
    <p:extLst>
      <p:ext uri="{BB962C8B-B14F-4D97-AF65-F5344CB8AC3E}">
        <p14:creationId xmlns:p14="http://schemas.microsoft.com/office/powerpoint/2010/main" val="259000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https://spearheadresearch.org/?p=37264</a:t>
            </a:r>
            <a:endParaRPr lang="en-US" dirty="0" smtClean="0"/>
          </a:p>
          <a:p>
            <a:r>
              <a:rPr lang="en-US" dirty="0" smtClean="0">
                <a:hlinkClick r:id="rId4"/>
              </a:rPr>
              <a:t>https://www.urbanunit.gov.pk/Upload/forest/11%20housing.pdf</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31</a:t>
            </a:fld>
            <a:endParaRPr lang="en-US"/>
          </a:p>
        </p:txBody>
      </p:sp>
    </p:spTree>
    <p:extLst>
      <p:ext uri="{BB962C8B-B14F-4D97-AF65-F5344CB8AC3E}">
        <p14:creationId xmlns:p14="http://schemas.microsoft.com/office/powerpoint/2010/main" val="262179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33</a:t>
            </a:fld>
            <a:endParaRPr lang="en-US"/>
          </a:p>
        </p:txBody>
      </p:sp>
    </p:spTree>
    <p:extLst>
      <p:ext uri="{BB962C8B-B14F-4D97-AF65-F5344CB8AC3E}">
        <p14:creationId xmlns:p14="http://schemas.microsoft.com/office/powerpoint/2010/main" val="168390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Mohsin’s</a:t>
            </a:r>
            <a:r>
              <a:rPr lang="en-US" dirty="0" smtClean="0"/>
              <a:t> email</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35</a:t>
            </a:fld>
            <a:endParaRPr lang="en-US"/>
          </a:p>
        </p:txBody>
      </p:sp>
    </p:spTree>
    <p:extLst>
      <p:ext uri="{BB962C8B-B14F-4D97-AF65-F5344CB8AC3E}">
        <p14:creationId xmlns:p14="http://schemas.microsoft.com/office/powerpoint/2010/main" val="200316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36</a:t>
            </a:fld>
            <a:endParaRPr lang="en-US"/>
          </a:p>
        </p:txBody>
      </p:sp>
    </p:spTree>
    <p:extLst>
      <p:ext uri="{BB962C8B-B14F-4D97-AF65-F5344CB8AC3E}">
        <p14:creationId xmlns:p14="http://schemas.microsoft.com/office/powerpoint/2010/main" val="36088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a:t>
            </a:r>
            <a:r>
              <a:rPr lang="en-US" baseline="0" dirty="0" smtClean="0"/>
              <a:t> motorcycles, buses, and rickshaws</a:t>
            </a:r>
          </a:p>
          <a:p>
            <a:endParaRPr lang="en-US" baseline="0" dirty="0" smtClean="0"/>
          </a:p>
        </p:txBody>
      </p:sp>
      <p:sp>
        <p:nvSpPr>
          <p:cNvPr id="4" name="Slide Number Placeholder 3"/>
          <p:cNvSpPr>
            <a:spLocks noGrp="1"/>
          </p:cNvSpPr>
          <p:nvPr>
            <p:ph type="sldNum" sz="quarter" idx="10"/>
          </p:nvPr>
        </p:nvSpPr>
        <p:spPr/>
        <p:txBody>
          <a:bodyPr/>
          <a:lstStyle/>
          <a:p>
            <a:fld id="{A0BB57AB-973A-4C71-8171-65F6F2F99739}" type="slidenum">
              <a:rPr lang="en-US" smtClean="0"/>
              <a:t>75</a:t>
            </a:fld>
            <a:endParaRPr lang="en-US"/>
          </a:p>
        </p:txBody>
      </p:sp>
    </p:spTree>
    <p:extLst>
      <p:ext uri="{BB962C8B-B14F-4D97-AF65-F5344CB8AC3E}">
        <p14:creationId xmlns:p14="http://schemas.microsoft.com/office/powerpoint/2010/main" val="410953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97</a:t>
            </a:fld>
            <a:endParaRPr lang="en-US"/>
          </a:p>
        </p:txBody>
      </p:sp>
    </p:spTree>
    <p:extLst>
      <p:ext uri="{BB962C8B-B14F-4D97-AF65-F5344CB8AC3E}">
        <p14:creationId xmlns:p14="http://schemas.microsoft.com/office/powerpoint/2010/main" val="112129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baseline="0" dirty="0" err="1" smtClean="0"/>
              <a:t>AirVisual</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100</a:t>
            </a:fld>
            <a:endParaRPr lang="en-US"/>
          </a:p>
        </p:txBody>
      </p:sp>
    </p:spTree>
    <p:extLst>
      <p:ext uri="{BB962C8B-B14F-4D97-AF65-F5344CB8AC3E}">
        <p14:creationId xmlns:p14="http://schemas.microsoft.com/office/powerpoint/2010/main" val="1959615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109</a:t>
            </a:fld>
            <a:endParaRPr lang="en-US"/>
          </a:p>
        </p:txBody>
      </p:sp>
    </p:spTree>
    <p:extLst>
      <p:ext uri="{BB962C8B-B14F-4D97-AF65-F5344CB8AC3E}">
        <p14:creationId xmlns:p14="http://schemas.microsoft.com/office/powerpoint/2010/main" val="108069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a:t>
            </a:r>
            <a:r>
              <a:rPr lang="en-US" baseline="0" dirty="0" smtClean="0"/>
              <a:t> cells</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3</a:t>
            </a:fld>
            <a:endParaRPr lang="en-US"/>
          </a:p>
        </p:txBody>
      </p:sp>
    </p:spTree>
    <p:extLst>
      <p:ext uri="{BB962C8B-B14F-4D97-AF65-F5344CB8AC3E}">
        <p14:creationId xmlns:p14="http://schemas.microsoft.com/office/powerpoint/2010/main" val="400617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4,999 and below.</a:t>
            </a:r>
            <a:r>
              <a:rPr lang="en-US" baseline="0" dirty="0" smtClean="0"/>
              <a:t> Million and above. </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4</a:t>
            </a:fld>
            <a:endParaRPr lang="en-US"/>
          </a:p>
        </p:txBody>
      </p:sp>
    </p:spTree>
    <p:extLst>
      <p:ext uri="{BB962C8B-B14F-4D97-AF65-F5344CB8AC3E}">
        <p14:creationId xmlns:p14="http://schemas.microsoft.com/office/powerpoint/2010/main" val="154568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a:t>
            </a:r>
            <a:r>
              <a:rPr lang="en-US" baseline="0" dirty="0" smtClean="0"/>
              <a:t> cells</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5</a:t>
            </a:fld>
            <a:endParaRPr lang="en-US"/>
          </a:p>
        </p:txBody>
      </p:sp>
    </p:spTree>
    <p:extLst>
      <p:ext uri="{BB962C8B-B14F-4D97-AF65-F5344CB8AC3E}">
        <p14:creationId xmlns:p14="http://schemas.microsoft.com/office/powerpoint/2010/main" val="413903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cells</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6</a:t>
            </a:fld>
            <a:endParaRPr lang="en-US"/>
          </a:p>
        </p:txBody>
      </p:sp>
    </p:spTree>
    <p:extLst>
      <p:ext uri="{BB962C8B-B14F-4D97-AF65-F5344CB8AC3E}">
        <p14:creationId xmlns:p14="http://schemas.microsoft.com/office/powerpoint/2010/main" val="137223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err="1" smtClean="0"/>
              <a:t>pakistan</a:t>
            </a:r>
            <a:r>
              <a:rPr lang="en-US" dirty="0" smtClean="0"/>
              <a:t> </a:t>
            </a: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17</a:t>
            </a:fld>
            <a:endParaRPr lang="en-US"/>
          </a:p>
        </p:txBody>
      </p:sp>
    </p:spTree>
    <p:extLst>
      <p:ext uri="{BB962C8B-B14F-4D97-AF65-F5344CB8AC3E}">
        <p14:creationId xmlns:p14="http://schemas.microsoft.com/office/powerpoint/2010/main" val="100010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22</a:t>
            </a:fld>
            <a:endParaRPr lang="en-US"/>
          </a:p>
        </p:txBody>
      </p:sp>
    </p:spTree>
    <p:extLst>
      <p:ext uri="{BB962C8B-B14F-4D97-AF65-F5344CB8AC3E}">
        <p14:creationId xmlns:p14="http://schemas.microsoft.com/office/powerpoint/2010/main" val="2818748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0BB57AB-973A-4C71-8171-65F6F2F99739}" type="slidenum">
              <a:rPr lang="en-US" smtClean="0"/>
              <a:t>23</a:t>
            </a:fld>
            <a:endParaRPr lang="en-US"/>
          </a:p>
        </p:txBody>
      </p:sp>
    </p:spTree>
    <p:extLst>
      <p:ext uri="{BB962C8B-B14F-4D97-AF65-F5344CB8AC3E}">
        <p14:creationId xmlns:p14="http://schemas.microsoft.com/office/powerpoint/2010/main" val="148386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0BB57AB-973A-4C71-8171-65F6F2F99739}" type="slidenum">
              <a:rPr lang="en-US" smtClean="0"/>
              <a:t>24</a:t>
            </a:fld>
            <a:endParaRPr lang="en-US"/>
          </a:p>
        </p:txBody>
      </p:sp>
    </p:spTree>
    <p:extLst>
      <p:ext uri="{BB962C8B-B14F-4D97-AF65-F5344CB8AC3E}">
        <p14:creationId xmlns:p14="http://schemas.microsoft.com/office/powerpoint/2010/main" val="294905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B1103F-1D34-4A31-A254-661BAC7B07B2}" type="slidenum">
              <a:rPr lang="en-US"/>
              <a:pPr>
                <a:defRPr/>
              </a:pPr>
              <a:t>‹#›</a:t>
            </a:fld>
            <a:endParaRPr lang="en-US"/>
          </a:p>
        </p:txBody>
      </p:sp>
    </p:spTree>
    <p:extLst>
      <p:ext uri="{BB962C8B-B14F-4D97-AF65-F5344CB8AC3E}">
        <p14:creationId xmlns:p14="http://schemas.microsoft.com/office/powerpoint/2010/main" val="355172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8003FF-4E10-4859-B433-F3487F87487D}" type="slidenum">
              <a:rPr lang="en-US"/>
              <a:pPr>
                <a:defRPr/>
              </a:pPr>
              <a:t>‹#›</a:t>
            </a:fld>
            <a:endParaRPr lang="en-US"/>
          </a:p>
        </p:txBody>
      </p:sp>
    </p:spTree>
    <p:extLst>
      <p:ext uri="{BB962C8B-B14F-4D97-AF65-F5344CB8AC3E}">
        <p14:creationId xmlns:p14="http://schemas.microsoft.com/office/powerpoint/2010/main" val="355150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41751"/>
            <a:ext cx="9067800" cy="4525963"/>
          </a:xfrm>
        </p:spPr>
        <p:txBody>
          <a:bodyPr/>
          <a:lstStyle/>
          <a:p>
            <a:r>
              <a:rPr lang="en-US" sz="2000" dirty="0"/>
              <a:t>In Pakistan’s Vision 2030 the urban population </a:t>
            </a:r>
            <a:r>
              <a:rPr lang="en-US" sz="2000" dirty="0" smtClean="0"/>
              <a:t>is predicted to increase by </a:t>
            </a:r>
            <a:r>
              <a:rPr lang="en-US" sz="2000" dirty="0"/>
              <a:t>an additional 80 million people</a:t>
            </a:r>
          </a:p>
          <a:p>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71" y="914400"/>
            <a:ext cx="859730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00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HP\Downloads\fsb presentation\fsb presentation\1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2" y="152400"/>
            <a:ext cx="8961438" cy="660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111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Quality</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a:t>Faisalabad 3</a:t>
            </a:r>
            <a:r>
              <a:rPr lang="en-US" baseline="30000" dirty="0"/>
              <a:t>rd</a:t>
            </a:r>
            <a:r>
              <a:rPr lang="en-US" dirty="0"/>
              <a:t> worst air quality in the world. Faisalabad: 146 AQI</a:t>
            </a:r>
          </a:p>
          <a:p>
            <a:endParaRPr lang="en-US" dirty="0"/>
          </a:p>
        </p:txBody>
      </p:sp>
      <p:pic>
        <p:nvPicPr>
          <p:cNvPr id="4" name="Picture 3"/>
          <p:cNvPicPr/>
          <p:nvPr/>
        </p:nvPicPr>
        <p:blipFill>
          <a:blip r:embed="rId3"/>
          <a:stretch>
            <a:fillRect/>
          </a:stretch>
        </p:blipFill>
        <p:spPr>
          <a:xfrm>
            <a:off x="1524000" y="2590800"/>
            <a:ext cx="6001352" cy="3810000"/>
          </a:xfrm>
          <a:prstGeom prst="rect">
            <a:avLst/>
          </a:prstGeom>
        </p:spPr>
      </p:pic>
    </p:spTree>
    <p:extLst>
      <p:ext uri="{BB962C8B-B14F-4D97-AF65-F5344CB8AC3E}">
        <p14:creationId xmlns:p14="http://schemas.microsoft.com/office/powerpoint/2010/main" val="2914848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3"/>
            <a:ext cx="8229600" cy="1143000"/>
          </a:xfrm>
        </p:spPr>
        <p:txBody>
          <a:bodyPr/>
          <a:lstStyle/>
          <a:p>
            <a:r>
              <a:rPr lang="en-US" dirty="0" smtClean="0"/>
              <a:t>Education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914400" y="1125354"/>
            <a:ext cx="7467600" cy="5562600"/>
          </a:xfrm>
          <a:prstGeom prst="rect">
            <a:avLst/>
          </a:prstGeom>
        </p:spPr>
      </p:pic>
    </p:spTree>
    <p:extLst>
      <p:ext uri="{BB962C8B-B14F-4D97-AF65-F5344CB8AC3E}">
        <p14:creationId xmlns:p14="http://schemas.microsoft.com/office/powerpoint/2010/main" val="900640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Crime: Punjab and Faisalabad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7397881"/>
              </p:ext>
            </p:extLst>
          </p:nvPr>
        </p:nvGraphicFramePr>
        <p:xfrm>
          <a:off x="152400" y="1676399"/>
          <a:ext cx="8763000" cy="1676401"/>
        </p:xfrm>
        <a:graphic>
          <a:graphicData uri="http://schemas.openxmlformats.org/drawingml/2006/table">
            <a:tbl>
              <a:tblPr firstRow="1" firstCol="1" bandRow="1">
                <a:tableStyleId>{5C22544A-7EE6-4342-B048-85BDC9FD1C3A}</a:tableStyleId>
              </a:tblPr>
              <a:tblGrid>
                <a:gridCol w="411110"/>
                <a:gridCol w="564328"/>
                <a:gridCol w="578738"/>
                <a:gridCol w="753953"/>
                <a:gridCol w="502130"/>
                <a:gridCol w="547640"/>
                <a:gridCol w="629558"/>
                <a:gridCol w="448276"/>
                <a:gridCol w="771398"/>
                <a:gridCol w="574947"/>
                <a:gridCol w="621215"/>
                <a:gridCol w="618181"/>
                <a:gridCol w="612872"/>
                <a:gridCol w="487718"/>
                <a:gridCol w="640936"/>
              </a:tblGrid>
              <a:tr h="351980">
                <a:tc gridSpan="10">
                  <a:txBody>
                    <a:bodyPr/>
                    <a:lstStyle/>
                    <a:p>
                      <a:pPr marL="0" marR="0" algn="ctr">
                        <a:lnSpc>
                          <a:spcPct val="115000"/>
                        </a:lnSpc>
                        <a:spcBef>
                          <a:spcPts val="0"/>
                        </a:spcBef>
                        <a:spcAft>
                          <a:spcPts val="0"/>
                        </a:spcAft>
                      </a:pPr>
                      <a:r>
                        <a:rPr lang="en-US" sz="1100" dirty="0">
                          <a:effectLst/>
                        </a:rPr>
                        <a:t>	</a:t>
                      </a:r>
                      <a:r>
                        <a:rPr lang="en-US" sz="1400" dirty="0">
                          <a:effectLst/>
                        </a:rPr>
                        <a:t>Number of Crimes Reported by Type, Punjab</a:t>
                      </a:r>
                      <a:endParaRPr lang="en-US" sz="11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dirty="0">
                          <a:effectLst/>
                        </a:rPr>
                        <a:t> </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r>
              <a:tr h="799899">
                <a:tc>
                  <a:txBody>
                    <a:bodyPr/>
                    <a:lstStyle/>
                    <a:p>
                      <a:pPr marL="0" marR="0">
                        <a:lnSpc>
                          <a:spcPct val="115000"/>
                        </a:lnSpc>
                        <a:spcBef>
                          <a:spcPts val="0"/>
                        </a:spcBef>
                        <a:spcAft>
                          <a:spcPts val="0"/>
                        </a:spcAft>
                      </a:pPr>
                      <a:r>
                        <a:rPr lang="en-US" sz="1000" b="1">
                          <a:effectLst/>
                        </a:rPr>
                        <a:t>Year</a:t>
                      </a:r>
                      <a:endParaRPr lang="en-US" sz="14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dirty="0">
                          <a:effectLst/>
                        </a:rPr>
                        <a:t>Total</a:t>
                      </a:r>
                      <a:endParaRPr lang="en-US" sz="12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a:effectLst/>
                        </a:rPr>
                        <a:t>Murder</a:t>
                      </a:r>
                      <a:endParaRPr lang="en-US" sz="12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a:effectLst/>
                        </a:rPr>
                        <a:t>Attempted Murder</a:t>
                      </a:r>
                      <a:endParaRPr lang="en-US" sz="12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a:effectLst/>
                        </a:rPr>
                        <a:t>Hurt</a:t>
                      </a:r>
                      <a:endParaRPr lang="en-US" sz="12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a:effectLst/>
                        </a:rPr>
                        <a:t>Rioting</a:t>
                      </a:r>
                      <a:endParaRPr lang="en-US" sz="12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dirty="0">
                          <a:effectLst/>
                        </a:rPr>
                        <a:t>Assault on Govt. Servants</a:t>
                      </a:r>
                      <a:endParaRPr lang="en-US" sz="1200" b="1"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900" b="1" dirty="0">
                          <a:effectLst/>
                        </a:rPr>
                        <a:t>Rape</a:t>
                      </a:r>
                      <a:endParaRPr lang="en-US" sz="1200" b="1"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900" b="1">
                          <a:effectLst/>
                        </a:rPr>
                        <a:t>Kidnapping</a:t>
                      </a:r>
                      <a:endParaRPr lang="en-US" sz="1200" b="1">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900" b="1" dirty="0" err="1">
                          <a:effectLst/>
                        </a:rPr>
                        <a:t>Dacoity</a:t>
                      </a:r>
                      <a:endParaRPr lang="en-US" sz="12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a:effectLst/>
                        </a:rPr>
                        <a:t>Robbery</a:t>
                      </a:r>
                      <a:endParaRPr lang="en-US" sz="12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dirty="0">
                          <a:effectLst/>
                        </a:rPr>
                        <a:t>Burglary</a:t>
                      </a:r>
                      <a:endParaRPr lang="en-US" sz="12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dirty="0">
                          <a:effectLst/>
                        </a:rPr>
                        <a:t>Motor Vehicles Theft</a:t>
                      </a:r>
                      <a:endParaRPr lang="en-US" sz="1200" b="1"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900" b="1">
                          <a:effectLst/>
                        </a:rPr>
                        <a:t>Cattle Theft</a:t>
                      </a:r>
                      <a:endParaRPr lang="en-US" sz="12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900" b="1" dirty="0">
                          <a:effectLst/>
                        </a:rPr>
                        <a:t>Ordinary Theft</a:t>
                      </a:r>
                      <a:endParaRPr lang="en-US" sz="1200" b="1" dirty="0">
                        <a:effectLst/>
                        <a:latin typeface="Calibri"/>
                        <a:ea typeface="Calibri"/>
                        <a:cs typeface="Arial"/>
                      </a:endParaRPr>
                    </a:p>
                  </a:txBody>
                  <a:tcPr marL="68580" marR="68580" marT="0" marB="0"/>
                </a:tc>
              </a:tr>
              <a:tr h="256042">
                <a:tc>
                  <a:txBody>
                    <a:bodyPr/>
                    <a:lstStyle/>
                    <a:p>
                      <a:pPr marL="0" marR="0">
                        <a:lnSpc>
                          <a:spcPct val="115000"/>
                        </a:lnSpc>
                        <a:spcBef>
                          <a:spcPts val="0"/>
                        </a:spcBef>
                        <a:spcAft>
                          <a:spcPts val="0"/>
                        </a:spcAft>
                      </a:pPr>
                      <a:r>
                        <a:rPr lang="en-US" sz="1000" b="1">
                          <a:effectLst/>
                        </a:rPr>
                        <a:t>2002</a:t>
                      </a:r>
                      <a:endParaRPr lang="en-US" sz="14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247,888</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4,898</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5,576</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19,284</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dirty="0">
                          <a:effectLst/>
                        </a:rPr>
                        <a:t>126</a:t>
                      </a:r>
                      <a:endParaRPr lang="en-US" sz="14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dirty="0">
                          <a:effectLst/>
                        </a:rPr>
                        <a:t>990</a:t>
                      </a:r>
                      <a:endParaRPr lang="en-US" sz="14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a:effectLst/>
                        </a:rPr>
                        <a:t>1,421</a:t>
                      </a:r>
                      <a:endParaRPr lang="en-US" sz="140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a:effectLst/>
                        </a:rPr>
                        <a:t>5,040</a:t>
                      </a:r>
                      <a:endParaRPr lang="en-US" sz="140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a:effectLst/>
                        </a:rPr>
                        <a:t>816</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5,334</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9,639</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dirty="0">
                          <a:effectLst/>
                        </a:rPr>
                        <a:t>5,866</a:t>
                      </a:r>
                      <a:endParaRPr lang="en-US" sz="14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a:effectLst/>
                        </a:rPr>
                        <a:t>4,679</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5,576</a:t>
                      </a:r>
                      <a:endParaRPr lang="en-US" sz="1400">
                        <a:effectLst/>
                        <a:latin typeface="Calibri"/>
                        <a:ea typeface="Calibri"/>
                        <a:cs typeface="Arial"/>
                      </a:endParaRPr>
                    </a:p>
                  </a:txBody>
                  <a:tcPr marL="68580" marR="68580" marT="0" marB="0"/>
                </a:tc>
              </a:tr>
              <a:tr h="268480">
                <a:tc>
                  <a:txBody>
                    <a:bodyPr/>
                    <a:lstStyle/>
                    <a:p>
                      <a:pPr marL="0" marR="0">
                        <a:lnSpc>
                          <a:spcPct val="115000"/>
                        </a:lnSpc>
                        <a:spcBef>
                          <a:spcPts val="0"/>
                        </a:spcBef>
                        <a:spcAft>
                          <a:spcPts val="0"/>
                        </a:spcAft>
                      </a:pPr>
                      <a:r>
                        <a:rPr lang="en-US" sz="1000" b="1" dirty="0">
                          <a:effectLst/>
                        </a:rPr>
                        <a:t>2016</a:t>
                      </a:r>
                      <a:endParaRPr lang="en-US" sz="14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408,283</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4,112</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4,564</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17,088</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25</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dirty="0">
                          <a:effectLst/>
                        </a:rPr>
                        <a:t>1,886</a:t>
                      </a:r>
                      <a:endParaRPr lang="en-US" sz="14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dirty="0">
                          <a:effectLst/>
                        </a:rPr>
                        <a:t>2,942</a:t>
                      </a:r>
                      <a:endParaRPr lang="en-US" sz="14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dirty="0">
                          <a:effectLst/>
                        </a:rPr>
                        <a:t>13,334</a:t>
                      </a:r>
                      <a:endParaRPr lang="en-US" sz="14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a:effectLst/>
                        </a:rPr>
                        <a:t>951</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13,675</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a:effectLst/>
                        </a:rPr>
                        <a:t>11,627</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dirty="0">
                          <a:effectLst/>
                        </a:rPr>
                        <a:t>16,042</a:t>
                      </a:r>
                      <a:endParaRPr lang="en-US" sz="14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000">
                          <a:effectLst/>
                        </a:rPr>
                        <a:t>589</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000" dirty="0">
                          <a:effectLst/>
                        </a:rPr>
                        <a:t>1,541</a:t>
                      </a:r>
                      <a:endParaRPr lang="en-US" sz="1400" dirty="0">
                        <a:effectLst/>
                        <a:latin typeface="Calibri"/>
                        <a:ea typeface="Calibri"/>
                        <a:cs typeface="Arial"/>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30169978"/>
              </p:ext>
            </p:extLst>
          </p:nvPr>
        </p:nvGraphicFramePr>
        <p:xfrm>
          <a:off x="152400" y="4038599"/>
          <a:ext cx="8763000" cy="1676401"/>
        </p:xfrm>
        <a:graphic>
          <a:graphicData uri="http://schemas.openxmlformats.org/drawingml/2006/table">
            <a:tbl>
              <a:tblPr firstRow="1" firstCol="1" bandRow="1">
                <a:tableStyleId>{5C22544A-7EE6-4342-B048-85BDC9FD1C3A}</a:tableStyleId>
              </a:tblPr>
              <a:tblGrid>
                <a:gridCol w="411110"/>
                <a:gridCol w="564328"/>
                <a:gridCol w="578738"/>
                <a:gridCol w="753953"/>
                <a:gridCol w="502130"/>
                <a:gridCol w="547640"/>
                <a:gridCol w="629558"/>
                <a:gridCol w="448276"/>
                <a:gridCol w="771398"/>
                <a:gridCol w="574947"/>
                <a:gridCol w="621215"/>
                <a:gridCol w="618181"/>
                <a:gridCol w="612872"/>
                <a:gridCol w="487718"/>
                <a:gridCol w="640936"/>
              </a:tblGrid>
              <a:tr h="271585">
                <a:tc gridSpan="10">
                  <a:txBody>
                    <a:bodyPr/>
                    <a:lstStyle/>
                    <a:p>
                      <a:pPr marL="0" marR="0" algn="ctr">
                        <a:lnSpc>
                          <a:spcPct val="115000"/>
                        </a:lnSpc>
                        <a:spcBef>
                          <a:spcPts val="0"/>
                        </a:spcBef>
                        <a:spcAft>
                          <a:spcPts val="0"/>
                        </a:spcAft>
                      </a:pPr>
                      <a:r>
                        <a:rPr lang="en-US" sz="1400" dirty="0">
                          <a:effectLst/>
                        </a:rPr>
                        <a:t>Number of Crimes Reported by Type, Faisalabad</a:t>
                      </a:r>
                      <a:endParaRPr lang="en-US" sz="24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dirty="0">
                          <a:effectLst/>
                        </a:rPr>
                        <a:t> </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a:effectLst/>
                        </a:rPr>
                        <a:t> </a:t>
                      </a:r>
                      <a:endParaRPr lang="en-US" sz="1100">
                        <a:effectLst/>
                        <a:latin typeface="Calibri"/>
                        <a:ea typeface="Calibri"/>
                        <a:cs typeface="Arial"/>
                      </a:endParaRPr>
                    </a:p>
                  </a:txBody>
                  <a:tcPr marL="68580" marR="68580" marT="0" marB="0"/>
                </a:tc>
              </a:tr>
              <a:tr h="848454">
                <a:tc>
                  <a:txBody>
                    <a:bodyPr/>
                    <a:lstStyle/>
                    <a:p>
                      <a:pPr marL="0" marR="0">
                        <a:lnSpc>
                          <a:spcPct val="115000"/>
                        </a:lnSpc>
                        <a:spcBef>
                          <a:spcPts val="0"/>
                        </a:spcBef>
                        <a:spcAft>
                          <a:spcPts val="0"/>
                        </a:spcAft>
                      </a:pPr>
                      <a:r>
                        <a:rPr lang="en-US" sz="1000">
                          <a:effectLst/>
                        </a:rPr>
                        <a:t>Year</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a:effectLst/>
                        </a:rPr>
                        <a:t>Total</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a:effectLst/>
                        </a:rPr>
                        <a:t>Murder</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dirty="0">
                          <a:effectLst/>
                        </a:rPr>
                        <a:t>Attempted Murder</a:t>
                      </a:r>
                      <a:endParaRPr lang="en-US" sz="11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a:effectLst/>
                        </a:rPr>
                        <a:t>Hurt</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dirty="0">
                          <a:effectLst/>
                        </a:rPr>
                        <a:t>Rioting</a:t>
                      </a:r>
                      <a:endParaRPr lang="en-US" sz="11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dirty="0">
                          <a:effectLst/>
                        </a:rPr>
                        <a:t>Assault on Govt. Servants</a:t>
                      </a:r>
                      <a:endParaRPr lang="en-US" sz="1100" b="1"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800" b="1">
                          <a:effectLst/>
                        </a:rPr>
                        <a:t>Rape</a:t>
                      </a:r>
                      <a:endParaRPr lang="en-US" sz="1100" b="1">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800" b="1">
                          <a:effectLst/>
                        </a:rPr>
                        <a:t>Kidnapping</a:t>
                      </a:r>
                      <a:endParaRPr lang="en-US" sz="1100" b="1">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800" b="1">
                          <a:effectLst/>
                        </a:rPr>
                        <a:t>Dacoity</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a:effectLst/>
                        </a:rPr>
                        <a:t>Robbery</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a:effectLst/>
                        </a:rPr>
                        <a:t>Burglary</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dirty="0">
                          <a:effectLst/>
                        </a:rPr>
                        <a:t>Motor Vehicles Theft</a:t>
                      </a:r>
                      <a:endParaRPr lang="en-US" sz="1100" b="1"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800" b="1">
                          <a:effectLst/>
                        </a:rPr>
                        <a:t>Cattle Theft</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800" b="1" dirty="0">
                          <a:effectLst/>
                        </a:rPr>
                        <a:t>Ordinary Theft</a:t>
                      </a:r>
                      <a:endParaRPr lang="en-US" sz="1100" b="1" dirty="0">
                        <a:effectLst/>
                        <a:latin typeface="Calibri"/>
                        <a:ea typeface="Calibri"/>
                        <a:cs typeface="Arial"/>
                      </a:endParaRPr>
                    </a:p>
                  </a:txBody>
                  <a:tcPr marL="68580" marR="68580" marT="0" marB="0"/>
                </a:tc>
              </a:tr>
              <a:tr h="271585">
                <a:tc>
                  <a:txBody>
                    <a:bodyPr/>
                    <a:lstStyle/>
                    <a:p>
                      <a:pPr marL="0" marR="0">
                        <a:lnSpc>
                          <a:spcPct val="115000"/>
                        </a:lnSpc>
                        <a:spcBef>
                          <a:spcPts val="0"/>
                        </a:spcBef>
                        <a:spcAft>
                          <a:spcPts val="0"/>
                        </a:spcAft>
                      </a:pPr>
                      <a:r>
                        <a:rPr lang="en-US" sz="1000">
                          <a:effectLst/>
                        </a:rPr>
                        <a:t>2002</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20306</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413</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372</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914</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dirty="0">
                          <a:effectLst/>
                        </a:rPr>
                        <a:t>72</a:t>
                      </a:r>
                      <a:endParaRPr lang="en-US" sz="20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a:effectLst/>
                        </a:rPr>
                        <a:t>98</a:t>
                      </a:r>
                      <a:endParaRPr lang="en-US" sz="200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a:effectLst/>
                        </a:rPr>
                        <a:t>293</a:t>
                      </a:r>
                      <a:endParaRPr lang="en-US" sz="200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a:effectLst/>
                        </a:rPr>
                        <a:t>35</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407</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457</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dirty="0">
                          <a:effectLst/>
                        </a:rPr>
                        <a:t>479</a:t>
                      </a:r>
                      <a:endParaRPr lang="en-US" sz="20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a:effectLst/>
                        </a:rPr>
                        <a:t>548</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636</a:t>
                      </a:r>
                      <a:endParaRPr lang="en-US" sz="2000">
                        <a:effectLst/>
                        <a:latin typeface="Calibri"/>
                        <a:ea typeface="Calibri"/>
                        <a:cs typeface="Arial"/>
                      </a:endParaRPr>
                    </a:p>
                  </a:txBody>
                  <a:tcPr marL="68580" marR="68580" marT="0" marB="0"/>
                </a:tc>
              </a:tr>
              <a:tr h="284777">
                <a:tc>
                  <a:txBody>
                    <a:bodyPr/>
                    <a:lstStyle/>
                    <a:p>
                      <a:pPr marL="0" marR="0">
                        <a:lnSpc>
                          <a:spcPct val="115000"/>
                        </a:lnSpc>
                        <a:spcBef>
                          <a:spcPts val="0"/>
                        </a:spcBef>
                        <a:spcAft>
                          <a:spcPts val="0"/>
                        </a:spcAft>
                      </a:pPr>
                      <a:r>
                        <a:rPr lang="en-US" sz="1000" dirty="0">
                          <a:effectLst/>
                        </a:rPr>
                        <a:t>2016</a:t>
                      </a:r>
                      <a:endParaRPr lang="en-US" sz="14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31912</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359</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330</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1371</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dirty="0">
                          <a:effectLst/>
                        </a:rPr>
                        <a:t>138</a:t>
                      </a:r>
                      <a:endParaRPr lang="en-US" sz="20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dirty="0">
                          <a:effectLst/>
                        </a:rPr>
                        <a:t>248</a:t>
                      </a:r>
                      <a:endParaRPr lang="en-US" sz="20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dirty="0">
                          <a:effectLst/>
                        </a:rPr>
                        <a:t>769</a:t>
                      </a:r>
                      <a:endParaRPr lang="en-US" sz="20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a:effectLst/>
                        </a:rPr>
                        <a:t>112</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a:effectLst/>
                        </a:rPr>
                        <a:t>1966</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dirty="0">
                          <a:effectLst/>
                        </a:rPr>
                        <a:t>486</a:t>
                      </a:r>
                      <a:endParaRPr lang="en-US" sz="20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dirty="0">
                          <a:effectLst/>
                        </a:rPr>
                        <a:t>1365</a:t>
                      </a:r>
                      <a:endParaRPr lang="en-US" sz="20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200">
                          <a:effectLst/>
                        </a:rPr>
                        <a:t>397</a:t>
                      </a:r>
                      <a:endParaRPr lang="en-US" sz="20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200" dirty="0">
                          <a:effectLst/>
                        </a:rPr>
                        <a:t>1458</a:t>
                      </a:r>
                      <a:endParaRPr lang="en-US" sz="20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41261680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5556"/>
            <a:ext cx="5715000" cy="655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405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19"/>
          <p:cNvPicPr>
            <a:picLocks noChangeAspect="1" noChangeArrowheads="1"/>
          </p:cNvPicPr>
          <p:nvPr/>
        </p:nvPicPr>
        <p:blipFill>
          <a:blip r:embed="rId2" cstate="print"/>
          <a:srcRect l="11670" t="48825" r="14815" b="9085"/>
          <a:stretch>
            <a:fillRect/>
          </a:stretch>
        </p:blipFill>
        <p:spPr bwMode="auto">
          <a:xfrm>
            <a:off x="228600" y="3359150"/>
            <a:ext cx="4267200" cy="3028950"/>
          </a:xfrm>
          <a:prstGeom prst="rect">
            <a:avLst/>
          </a:prstGeom>
          <a:noFill/>
          <a:ln w="9525">
            <a:noFill/>
            <a:miter lim="800000"/>
            <a:headEnd/>
            <a:tailEnd/>
          </a:ln>
        </p:spPr>
      </p:pic>
      <p:pic>
        <p:nvPicPr>
          <p:cNvPr id="119811" name="Picture 3" descr="18"/>
          <p:cNvPicPr>
            <a:picLocks noChangeAspect="1" noChangeArrowheads="1"/>
          </p:cNvPicPr>
          <p:nvPr/>
        </p:nvPicPr>
        <p:blipFill>
          <a:blip r:embed="rId3" cstate="print"/>
          <a:srcRect l="7750" t="3011" r="9886" b="54543"/>
          <a:stretch>
            <a:fillRect/>
          </a:stretch>
        </p:blipFill>
        <p:spPr bwMode="auto">
          <a:xfrm>
            <a:off x="228600" y="474663"/>
            <a:ext cx="4343400" cy="3170237"/>
          </a:xfrm>
          <a:prstGeom prst="rect">
            <a:avLst/>
          </a:prstGeom>
          <a:noFill/>
          <a:ln w="9525">
            <a:noFill/>
            <a:miter lim="800000"/>
            <a:headEnd/>
            <a:tailEnd/>
          </a:ln>
        </p:spPr>
      </p:pic>
      <p:pic>
        <p:nvPicPr>
          <p:cNvPr id="119812" name="Picture 2" descr="H:\DATA\Local Disk (G)\IIED Density Study\Pictures - Fareena Chanda\PAPAOSH_JPG\NVA_1261.jpg"/>
          <p:cNvPicPr>
            <a:picLocks noChangeAspect="1" noChangeArrowheads="1"/>
          </p:cNvPicPr>
          <p:nvPr/>
        </p:nvPicPr>
        <p:blipFill>
          <a:blip r:embed="rId4" cstate="print"/>
          <a:srcRect/>
          <a:stretch>
            <a:fillRect/>
          </a:stretch>
        </p:blipFill>
        <p:spPr bwMode="auto">
          <a:xfrm>
            <a:off x="4876800" y="827088"/>
            <a:ext cx="3694113" cy="5275262"/>
          </a:xfrm>
          <a:prstGeom prst="rect">
            <a:avLst/>
          </a:prstGeom>
          <a:noFill/>
          <a:ln w="9525">
            <a:noFill/>
            <a:miter lim="800000"/>
            <a:headEnd/>
            <a:tailEnd/>
          </a:ln>
        </p:spPr>
      </p:pic>
      <p:sp>
        <p:nvSpPr>
          <p:cNvPr id="119813" name="Slide Number Placeholder 4"/>
          <p:cNvSpPr>
            <a:spLocks noGrp="1"/>
          </p:cNvSpPr>
          <p:nvPr>
            <p:ph type="sldNum" sz="quarter" idx="12"/>
          </p:nvPr>
        </p:nvSpPr>
        <p:spPr>
          <a:noFill/>
        </p:spPr>
        <p:txBody>
          <a:bodyPr/>
          <a:lstStyle/>
          <a:p>
            <a:fld id="{4419B8BE-0D3D-4435-A798-8D7D3986416D}" type="slidenum">
              <a:rPr lang="en-US" smtClean="0">
                <a:latin typeface="Arial" pitchFamily="34" charset="0"/>
              </a:rPr>
              <a:pPr/>
              <a:t>104</a:t>
            </a:fld>
            <a:endParaRPr lang="en-US" smtClean="0">
              <a:latin typeface="Arial" pitchFamily="34" charset="0"/>
            </a:endParaRPr>
          </a:p>
        </p:txBody>
      </p:sp>
    </p:spTree>
    <p:extLst>
      <p:ext uri="{BB962C8B-B14F-4D97-AF65-F5344CB8AC3E}">
        <p14:creationId xmlns:p14="http://schemas.microsoft.com/office/powerpoint/2010/main" val="1894145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93663" y="1331913"/>
            <a:ext cx="8880475" cy="4970462"/>
          </a:xfrm>
          <a:prstGeom prst="rect">
            <a:avLst/>
          </a:prstGeom>
          <a:noFill/>
          <a:ln w="9525">
            <a:noFill/>
            <a:miter lim="800000"/>
            <a:headEnd/>
            <a:tailEnd/>
          </a:ln>
        </p:spPr>
        <p:txBody>
          <a:bodyPr tIns="0" bIns="0" anchor="ctr">
            <a:spAutoFit/>
          </a:bodyPr>
          <a:lstStyle/>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Age Group 15 – 24: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Married percentage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1981</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2006</a:t>
            </a:r>
            <a:endParaRPr lang="en-US" sz="1292" dirty="0">
              <a:solidFill>
                <a:srgbClr val="FF3300"/>
              </a:solidFill>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Men			13.39		7      (extrapolated from the 1998 Census)</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Women		                   37.45		17    (extrapolated from the 1998 Census)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Literacy percentage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1981</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2006</a:t>
            </a:r>
            <a:endParaRPr lang="en-US" sz="1292" dirty="0">
              <a:solidFill>
                <a:srgbClr val="FF3300"/>
              </a:solidFill>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Men			68.08		85    (extrapolated from the 1998 Census)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Women		                   64.01		81    (extrapolated from the 1998 Census)</a:t>
            </a:r>
          </a:p>
          <a:p>
            <a:pPr indent="422041">
              <a:defRPr/>
            </a:pP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Nuclear Family Formation:</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1987</a:t>
            </a:r>
            <a:r>
              <a:rPr lang="en-GB" sz="1292" dirty="0">
                <a:latin typeface="Adobe Fangsong Std R" panose="02020400000000000000" pitchFamily="18" charset="-128"/>
                <a:ea typeface="Adobe Fangsong Std R" panose="02020400000000000000" pitchFamily="18" charset="-128"/>
                <a:cs typeface="Arial" pitchFamily="34" charset="0"/>
              </a:rPr>
              <a:t>		</a:t>
            </a:r>
            <a:r>
              <a:rPr lang="en-GB" sz="1292" dirty="0">
                <a:solidFill>
                  <a:srgbClr val="FF3300"/>
                </a:solidFill>
                <a:latin typeface="Adobe Fangsong Std R" panose="02020400000000000000" pitchFamily="18" charset="-128"/>
                <a:ea typeface="Adobe Fangsong Std R" panose="02020400000000000000" pitchFamily="18" charset="-128"/>
                <a:cs typeface="Arial" pitchFamily="34" charset="0"/>
              </a:rPr>
              <a:t>2006</a:t>
            </a:r>
            <a:endParaRPr lang="en-US" sz="1292" dirty="0">
              <a:solidFill>
                <a:srgbClr val="FF3300"/>
              </a:solidFill>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Percentage of nuclear families                	57.00		84.54	</a:t>
            </a: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Court Marriages: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dirty="0">
                <a:latin typeface="Adobe Fangsong Std R" panose="02020400000000000000" pitchFamily="18" charset="-128"/>
                <a:ea typeface="Adobe Fangsong Std R" panose="02020400000000000000" pitchFamily="18" charset="-128"/>
                <a:cs typeface="Arial" pitchFamily="34" charset="0"/>
              </a:rPr>
              <a:t>Data shows an increase in geometric progression </a:t>
            </a:r>
          </a:p>
          <a:p>
            <a:pPr indent="422041">
              <a:defRPr/>
            </a:pP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a:defRPr/>
            </a:pPr>
            <a:r>
              <a:rPr lang="en-GB" sz="1292" b="1" dirty="0">
                <a:latin typeface="Adobe Fangsong Std R" panose="02020400000000000000" pitchFamily="18" charset="-128"/>
                <a:ea typeface="Adobe Fangsong Std R" panose="02020400000000000000" pitchFamily="18" charset="-128"/>
                <a:cs typeface="Arial" pitchFamily="34" charset="0"/>
              </a:rPr>
              <a:t>Women Students in Public Sector Universities: </a:t>
            </a:r>
            <a:endParaRPr lang="en-US" sz="1292" dirty="0">
              <a:latin typeface="Adobe Fangsong Std R" panose="02020400000000000000" pitchFamily="18" charset="-128"/>
              <a:ea typeface="Adobe Fangsong Std R" panose="02020400000000000000" pitchFamily="18" charset="-128"/>
              <a:cs typeface="Arial" pitchFamily="34" charset="0"/>
            </a:endParaRP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Karachi University		68 %		</a:t>
            </a: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Medical students		87 %</a:t>
            </a: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Engineering University		50 % (about)</a:t>
            </a:r>
          </a:p>
          <a:p>
            <a:pPr lvl="1">
              <a:buFontTx/>
              <a:buChar char="•"/>
              <a:defRPr/>
            </a:pPr>
            <a:r>
              <a:rPr lang="en-GB" sz="1292" dirty="0">
                <a:latin typeface="Adobe Fangsong Std R" panose="02020400000000000000" pitchFamily="18" charset="-128"/>
                <a:ea typeface="Adobe Fangsong Std R" panose="02020400000000000000" pitchFamily="18" charset="-128"/>
                <a:cs typeface="Arial" pitchFamily="34" charset="0"/>
              </a:rPr>
              <a:t> Architecture and planning		92 % </a:t>
            </a: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eaLnBrk="0" hangingPunct="0">
              <a:defRPr/>
            </a:pPr>
            <a:endParaRPr lang="en-US" sz="1292" dirty="0">
              <a:latin typeface="Adobe Fangsong Std R" panose="02020400000000000000" pitchFamily="18" charset="-128"/>
              <a:ea typeface="Adobe Fangsong Std R" panose="02020400000000000000" pitchFamily="18" charset="-128"/>
              <a:cs typeface="Arial" pitchFamily="34" charset="0"/>
            </a:endParaRPr>
          </a:p>
          <a:p>
            <a:pPr indent="422041" eaLnBrk="0" hangingPunct="0">
              <a:defRPr/>
            </a:pPr>
            <a:r>
              <a:rPr lang="en-US" sz="1292" b="1" dirty="0">
                <a:latin typeface="Adobe Fangsong Std R" panose="02020400000000000000" pitchFamily="18" charset="-128"/>
                <a:ea typeface="Adobe Fangsong Std R" panose="02020400000000000000" pitchFamily="18" charset="-128"/>
                <a:cs typeface="Arial" pitchFamily="34" charset="0"/>
              </a:rPr>
              <a:t>Repercussions of social change</a:t>
            </a:r>
          </a:p>
          <a:p>
            <a:pPr lvl="1" eaLnBrk="0" hangingPunct="0">
              <a:buFontTx/>
              <a:buChar char="•"/>
              <a:defRPr/>
            </a:pPr>
            <a:r>
              <a:rPr lang="en-US" sz="1292" b="1" dirty="0">
                <a:latin typeface="Adobe Fangsong Std R" panose="02020400000000000000" pitchFamily="18" charset="-128"/>
                <a:ea typeface="Adobe Fangsong Std R" panose="02020400000000000000" pitchFamily="18" charset="-128"/>
                <a:cs typeface="Arial" pitchFamily="34" charset="0"/>
              </a:rPr>
              <a:t> </a:t>
            </a:r>
            <a:r>
              <a:rPr lang="en-US" sz="1292" dirty="0">
                <a:latin typeface="Adobe Fangsong Std R" panose="02020400000000000000" pitchFamily="18" charset="-128"/>
                <a:ea typeface="Adobe Fangsong Std R" panose="02020400000000000000" pitchFamily="18" charset="-128"/>
                <a:cs typeface="Arial" pitchFamily="34" charset="0"/>
              </a:rPr>
              <a:t>Changes in</a:t>
            </a:r>
            <a:r>
              <a:rPr lang="en-US" sz="1292" b="1" dirty="0">
                <a:latin typeface="Adobe Fangsong Std R" panose="02020400000000000000" pitchFamily="18" charset="-128"/>
                <a:ea typeface="Adobe Fangsong Std R" panose="02020400000000000000" pitchFamily="18" charset="-128"/>
                <a:cs typeface="Arial" pitchFamily="34" charset="0"/>
              </a:rPr>
              <a:t> </a:t>
            </a:r>
            <a:r>
              <a:rPr lang="en-US" sz="1292" dirty="0">
                <a:latin typeface="Adobe Fangsong Std R" panose="02020400000000000000" pitchFamily="18" charset="-128"/>
                <a:ea typeface="Adobe Fangsong Std R" panose="02020400000000000000" pitchFamily="18" charset="-128"/>
                <a:cs typeface="Arial" pitchFamily="34" charset="0"/>
              </a:rPr>
              <a:t>gender relations </a:t>
            </a:r>
          </a:p>
          <a:p>
            <a:pPr lvl="1" eaLnBrk="0" hangingPunct="0">
              <a:buFontTx/>
              <a:buChar char="•"/>
              <a:defRPr/>
            </a:pPr>
            <a:r>
              <a:rPr lang="en-US" sz="1292" dirty="0">
                <a:latin typeface="Adobe Fangsong Std R" panose="02020400000000000000" pitchFamily="18" charset="-128"/>
                <a:ea typeface="Adobe Fangsong Std R" panose="02020400000000000000" pitchFamily="18" charset="-128"/>
                <a:cs typeface="Arial" pitchFamily="34" charset="0"/>
              </a:rPr>
              <a:t> Changes in use of public space</a:t>
            </a:r>
          </a:p>
          <a:p>
            <a:pPr lvl="1" eaLnBrk="0" hangingPunct="0">
              <a:buFontTx/>
              <a:buChar char="•"/>
              <a:defRPr/>
            </a:pPr>
            <a:r>
              <a:rPr lang="en-US" sz="1292" dirty="0">
                <a:latin typeface="Adobe Fangsong Std R" panose="02020400000000000000" pitchFamily="18" charset="-128"/>
                <a:ea typeface="Adobe Fangsong Std R" panose="02020400000000000000" pitchFamily="18" charset="-128"/>
                <a:cs typeface="Arial" pitchFamily="34" charset="0"/>
              </a:rPr>
              <a:t> Conflict between tradition and social reality</a:t>
            </a:r>
          </a:p>
        </p:txBody>
      </p:sp>
      <p:sp>
        <p:nvSpPr>
          <p:cNvPr id="120835" name="Text Box 3"/>
          <p:cNvSpPr txBox="1">
            <a:spLocks noChangeArrowheads="1"/>
          </p:cNvSpPr>
          <p:nvPr/>
        </p:nvSpPr>
        <p:spPr bwMode="auto">
          <a:xfrm>
            <a:off x="2743200" y="609600"/>
            <a:ext cx="3276600" cy="523875"/>
          </a:xfrm>
          <a:prstGeom prst="rect">
            <a:avLst/>
          </a:prstGeom>
          <a:noFill/>
          <a:ln w="9525">
            <a:noFill/>
            <a:miter lim="800000"/>
            <a:headEnd/>
            <a:tailEnd/>
          </a:ln>
        </p:spPr>
        <p:txBody>
          <a:bodyPr>
            <a:spAutoFit/>
          </a:bodyPr>
          <a:lstStyle/>
          <a:p>
            <a:pPr algn="ctr"/>
            <a:r>
              <a:rPr lang="en-GB" sz="2800" b="1">
                <a:ea typeface="Adobe Fan Heiti Std B"/>
                <a:cs typeface="Adobe Fan Heiti Std B"/>
              </a:rPr>
              <a:t>Social Change</a:t>
            </a:r>
            <a:endParaRPr lang="en-US" sz="2800" b="1">
              <a:ea typeface="Adobe Fan Heiti Std B"/>
              <a:cs typeface="Adobe Fan Heiti Std B"/>
            </a:endParaRPr>
          </a:p>
        </p:txBody>
      </p:sp>
      <p:sp>
        <p:nvSpPr>
          <p:cNvPr id="120836" name="Slide Number Placeholder 3"/>
          <p:cNvSpPr>
            <a:spLocks noGrp="1"/>
          </p:cNvSpPr>
          <p:nvPr>
            <p:ph type="sldNum" sz="quarter" idx="12"/>
          </p:nvPr>
        </p:nvSpPr>
        <p:spPr>
          <a:noFill/>
        </p:spPr>
        <p:txBody>
          <a:bodyPr/>
          <a:lstStyle/>
          <a:p>
            <a:fld id="{4E45F735-D948-47E6-BF51-C09A0224BEEA}" type="slidenum">
              <a:rPr lang="en-US" smtClean="0">
                <a:latin typeface="Arial" pitchFamily="34" charset="0"/>
              </a:rPr>
              <a:pPr/>
              <a:t>105</a:t>
            </a:fld>
            <a:endParaRPr lang="en-US" smtClean="0">
              <a:latin typeface="Arial" pitchFamily="34" charset="0"/>
            </a:endParaRPr>
          </a:p>
        </p:txBody>
      </p:sp>
    </p:spTree>
    <p:extLst>
      <p:ext uri="{BB962C8B-B14F-4D97-AF65-F5344CB8AC3E}">
        <p14:creationId xmlns:p14="http://schemas.microsoft.com/office/powerpoint/2010/main" val="16280066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ctrTitle"/>
          </p:nvPr>
        </p:nvSpPr>
        <p:spPr/>
        <p:txBody>
          <a:bodyPr/>
          <a:lstStyle/>
          <a:p>
            <a:endParaRPr lang="en-US" smtClean="0"/>
          </a:p>
        </p:txBody>
      </p:sp>
      <p:sp>
        <p:nvSpPr>
          <p:cNvPr id="121859" name="Subtitle 2"/>
          <p:cNvSpPr>
            <a:spLocks noGrp="1"/>
          </p:cNvSpPr>
          <p:nvPr>
            <p:ph type="subTitle" idx="1"/>
          </p:nvPr>
        </p:nvSpPr>
        <p:spPr/>
        <p:txBody>
          <a:bodyPr/>
          <a:lstStyle/>
          <a:p>
            <a:endParaRPr lang="en-US" smtClean="0"/>
          </a:p>
        </p:txBody>
      </p:sp>
      <p:pic>
        <p:nvPicPr>
          <p:cNvPr id="121860" name="Picture 2" descr="C:\Users\ARIF HASAN\Desktop\Karachi Index.jpg"/>
          <p:cNvPicPr>
            <a:picLocks noChangeAspect="1" noChangeArrowheads="1"/>
          </p:cNvPicPr>
          <p:nvPr/>
        </p:nvPicPr>
        <p:blipFill>
          <a:blip r:embed="rId2" cstate="print"/>
          <a:srcRect/>
          <a:stretch>
            <a:fillRect/>
          </a:stretch>
        </p:blipFill>
        <p:spPr bwMode="auto">
          <a:xfrm>
            <a:off x="338138" y="252413"/>
            <a:ext cx="8467725" cy="6353175"/>
          </a:xfrm>
          <a:prstGeom prst="rect">
            <a:avLst/>
          </a:prstGeom>
          <a:noFill/>
          <a:ln w="9525">
            <a:noFill/>
            <a:miter lim="800000"/>
            <a:headEnd/>
            <a:tailEnd/>
          </a:ln>
        </p:spPr>
      </p:pic>
    </p:spTree>
    <p:extLst>
      <p:ext uri="{BB962C8B-B14F-4D97-AF65-F5344CB8AC3E}">
        <p14:creationId xmlns:p14="http://schemas.microsoft.com/office/powerpoint/2010/main" val="38369236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Issues</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b="1" dirty="0" smtClean="0"/>
              <a:t>Management</a:t>
            </a:r>
          </a:p>
          <a:p>
            <a:pPr>
              <a:buFontTx/>
              <a:buChar char="-"/>
            </a:pPr>
            <a:r>
              <a:rPr lang="en-US" dirty="0" smtClean="0"/>
              <a:t>Identification of assets </a:t>
            </a:r>
          </a:p>
          <a:p>
            <a:pPr>
              <a:buFontTx/>
              <a:buChar char="-"/>
            </a:pPr>
            <a:r>
              <a:rPr lang="en-US" dirty="0" smtClean="0"/>
              <a:t>Requirements for the managements of those assets </a:t>
            </a:r>
          </a:p>
          <a:p>
            <a:pPr marL="0" indent="0">
              <a:buNone/>
            </a:pPr>
            <a:r>
              <a:rPr lang="en-US" dirty="0" smtClean="0"/>
              <a:t>Case of Karachi </a:t>
            </a:r>
          </a:p>
          <a:p>
            <a:pPr>
              <a:buFontTx/>
              <a:buChar char="-"/>
            </a:pPr>
            <a:r>
              <a:rPr lang="en-US" dirty="0" smtClean="0"/>
              <a:t>10,000 </a:t>
            </a:r>
            <a:r>
              <a:rPr lang="en-US" dirty="0" err="1" smtClean="0"/>
              <a:t>kms</a:t>
            </a:r>
            <a:r>
              <a:rPr lang="en-US" dirty="0" smtClean="0"/>
              <a:t> of roads</a:t>
            </a:r>
          </a:p>
          <a:p>
            <a:pPr>
              <a:buFontTx/>
              <a:buChar char="-"/>
            </a:pPr>
            <a:r>
              <a:rPr lang="en-US" dirty="0" smtClean="0"/>
              <a:t>25,000 </a:t>
            </a:r>
            <a:r>
              <a:rPr lang="en-US" dirty="0" err="1" smtClean="0"/>
              <a:t>kms</a:t>
            </a:r>
            <a:r>
              <a:rPr lang="en-US" dirty="0" smtClean="0"/>
              <a:t> of pipelines </a:t>
            </a:r>
          </a:p>
          <a:p>
            <a:pPr>
              <a:buFontTx/>
              <a:buChar char="-"/>
            </a:pPr>
            <a:r>
              <a:rPr lang="en-US" dirty="0" smtClean="0"/>
              <a:t>3 treatment plants of 151,000 gallons per day</a:t>
            </a:r>
          </a:p>
          <a:p>
            <a:pPr>
              <a:buFontTx/>
              <a:buChar char="-"/>
            </a:pPr>
            <a:r>
              <a:rPr lang="en-US" dirty="0" smtClean="0"/>
              <a:t>6 million vehicles </a:t>
            </a:r>
          </a:p>
          <a:p>
            <a:pPr>
              <a:buFontTx/>
              <a:buChar char="-"/>
            </a:pPr>
            <a:r>
              <a:rPr lang="en-US" dirty="0" smtClean="0"/>
              <a:t>2.5 million trips daily </a:t>
            </a:r>
          </a:p>
          <a:p>
            <a:pPr>
              <a:buFontTx/>
              <a:buChar char="-"/>
            </a:pPr>
            <a:r>
              <a:rPr lang="en-US" b="1" dirty="0" smtClean="0"/>
              <a:t>No new project will succeed unless the existing infrastructure is not managed and maintained. </a:t>
            </a:r>
            <a:endParaRPr lang="en-US" b="1" dirty="0"/>
          </a:p>
        </p:txBody>
      </p:sp>
    </p:spTree>
    <p:extLst>
      <p:ext uri="{BB962C8B-B14F-4D97-AF65-F5344CB8AC3E}">
        <p14:creationId xmlns:p14="http://schemas.microsoft.com/office/powerpoint/2010/main" val="648179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z="2800" b="1" dirty="0" smtClean="0"/>
              <a:t>2. Required Urban </a:t>
            </a:r>
            <a:r>
              <a:rPr lang="en-US" sz="2800" b="1" dirty="0" smtClean="0"/>
              <a:t>Land Reform</a:t>
            </a:r>
          </a:p>
        </p:txBody>
      </p:sp>
      <p:sp>
        <p:nvSpPr>
          <p:cNvPr id="3" name="Content Placeholder 2"/>
          <p:cNvSpPr>
            <a:spLocks noGrp="1"/>
          </p:cNvSpPr>
          <p:nvPr>
            <p:ph idx="1"/>
          </p:nvPr>
        </p:nvSpPr>
        <p:spPr/>
        <p:txBody>
          <a:bodyPr>
            <a:normAutofit fontScale="92500"/>
          </a:bodyPr>
          <a:lstStyle/>
          <a:p>
            <a:pPr>
              <a:defRPr/>
            </a:pPr>
            <a:r>
              <a:rPr lang="en-US" sz="2400" dirty="0" smtClean="0"/>
              <a:t>A Land Ceiling Act: No one person should own more than 500 square meters of urban land</a:t>
            </a:r>
          </a:p>
          <a:p>
            <a:pPr>
              <a:defRPr/>
            </a:pPr>
            <a:r>
              <a:rPr lang="en-US" sz="2400" dirty="0" smtClean="0"/>
              <a:t>Minimum density for any urban development project should be 450 p/ha</a:t>
            </a:r>
          </a:p>
          <a:p>
            <a:pPr>
              <a:defRPr/>
            </a:pPr>
            <a:r>
              <a:rPr lang="en-US" sz="2400" dirty="0" smtClean="0"/>
              <a:t>There should be a large enough non-utilization fee on developed urban land so as to discourage speculative investment </a:t>
            </a:r>
          </a:p>
          <a:p>
            <a:pPr>
              <a:defRPr/>
            </a:pPr>
            <a:r>
              <a:rPr lang="en-US" sz="2400" dirty="0" smtClean="0"/>
              <a:t>No loans should be offered for housing to those who have already received loans previously </a:t>
            </a:r>
          </a:p>
          <a:p>
            <a:pPr>
              <a:defRPr/>
            </a:pPr>
            <a:r>
              <a:rPr lang="en-US" sz="2400" dirty="0" smtClean="0"/>
              <a:t>The development of a land inventory and its yearly updating and publication </a:t>
            </a:r>
          </a:p>
          <a:p>
            <a:pPr>
              <a:defRPr/>
            </a:pPr>
            <a:r>
              <a:rPr lang="en-US" sz="2400" dirty="0" smtClean="0"/>
              <a:t>Technical and financial support to communities and the informal sector in housing for the densification process  </a:t>
            </a:r>
            <a:endParaRPr lang="en-US" sz="2400" dirty="0"/>
          </a:p>
        </p:txBody>
      </p:sp>
    </p:spTree>
    <p:extLst>
      <p:ext uri="{BB962C8B-B14F-4D97-AF65-F5344CB8AC3E}">
        <p14:creationId xmlns:p14="http://schemas.microsoft.com/office/powerpoint/2010/main" val="1279348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3. Ecology </a:t>
            </a:r>
            <a:br>
              <a:rPr lang="en-US" sz="2800" b="1" dirty="0"/>
            </a:br>
            <a:endParaRPr lang="en-US" sz="2800" b="1" dirty="0"/>
          </a:p>
        </p:txBody>
      </p:sp>
      <p:sp>
        <p:nvSpPr>
          <p:cNvPr id="3" name="Content Placeholder 2"/>
          <p:cNvSpPr>
            <a:spLocks noGrp="1"/>
          </p:cNvSpPr>
          <p:nvPr>
            <p:ph idx="1"/>
          </p:nvPr>
        </p:nvSpPr>
        <p:spPr/>
        <p:txBody>
          <a:bodyPr>
            <a:normAutofit fontScale="92500" lnSpcReduction="20000"/>
          </a:bodyPr>
          <a:lstStyle/>
          <a:p>
            <a:pPr>
              <a:buFontTx/>
              <a:buChar char="-"/>
            </a:pPr>
            <a:r>
              <a:rPr lang="en-US" dirty="0" smtClean="0"/>
              <a:t>No land development to be allowed on drainage channels. </a:t>
            </a:r>
          </a:p>
          <a:p>
            <a:pPr>
              <a:buFontTx/>
              <a:buChar char="-"/>
            </a:pPr>
            <a:r>
              <a:rPr lang="en-US" dirty="0" smtClean="0"/>
              <a:t>No change in geological formations to be permitted. </a:t>
            </a:r>
          </a:p>
          <a:p>
            <a:pPr>
              <a:buFontTx/>
              <a:buChar char="-"/>
            </a:pPr>
            <a:r>
              <a:rPr lang="en-US" dirty="0" smtClean="0"/>
              <a:t>No archaeological or cultural sites to be demolished (they should be protected even if they cannot be developed). </a:t>
            </a:r>
          </a:p>
          <a:p>
            <a:pPr>
              <a:buFontTx/>
              <a:buChar char="-"/>
            </a:pPr>
            <a:r>
              <a:rPr lang="en-US" dirty="0" smtClean="0"/>
              <a:t>Protection of forest cover and increasing it. </a:t>
            </a:r>
          </a:p>
          <a:p>
            <a:pPr>
              <a:buFontTx/>
              <a:buChar char="-"/>
            </a:pPr>
            <a:r>
              <a:rPr lang="en-US" dirty="0" smtClean="0"/>
              <a:t>Protection of mangroves, flora, and fauna. </a:t>
            </a:r>
          </a:p>
          <a:p>
            <a:pPr>
              <a:buFontTx/>
              <a:buChar char="-"/>
            </a:pPr>
            <a:r>
              <a:rPr lang="en-US" dirty="0" smtClean="0"/>
              <a:t>Role of communities in the above process. </a:t>
            </a:r>
          </a:p>
          <a:p>
            <a:pPr marL="0" indent="0">
              <a:buNone/>
            </a:pPr>
            <a:endParaRPr lang="en-US" dirty="0" smtClean="0"/>
          </a:p>
          <a:p>
            <a:pPr>
              <a:buFontTx/>
              <a:buChar char="-"/>
            </a:pPr>
            <a:endParaRPr lang="en-US" dirty="0"/>
          </a:p>
        </p:txBody>
      </p:sp>
    </p:spTree>
    <p:extLst>
      <p:ext uri="{BB962C8B-B14F-4D97-AF65-F5344CB8AC3E}">
        <p14:creationId xmlns:p14="http://schemas.microsoft.com/office/powerpoint/2010/main" val="383338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HP\Downloads\fsb presentation\fsb presentation\1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 y="68262"/>
            <a:ext cx="9113838" cy="671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0730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t>4. Community Participation</a:t>
            </a:r>
            <a:r>
              <a:rPr lang="en-US" b="1" dirty="0"/>
              <a:t/>
            </a:r>
            <a:br>
              <a:rPr lang="en-US" b="1" dirty="0"/>
            </a:br>
            <a:endParaRPr lang="en-US" b="1" dirty="0"/>
          </a:p>
        </p:txBody>
      </p:sp>
      <p:sp>
        <p:nvSpPr>
          <p:cNvPr id="3" name="Content Placeholder 2"/>
          <p:cNvSpPr>
            <a:spLocks noGrp="1"/>
          </p:cNvSpPr>
          <p:nvPr>
            <p:ph idx="1"/>
          </p:nvPr>
        </p:nvSpPr>
        <p:spPr/>
        <p:txBody>
          <a:bodyPr>
            <a:normAutofit fontScale="92500" lnSpcReduction="20000"/>
          </a:bodyPr>
          <a:lstStyle/>
          <a:p>
            <a:pPr>
              <a:buFontTx/>
              <a:buChar char="-"/>
            </a:pPr>
            <a:r>
              <a:rPr lang="en-US" dirty="0" smtClean="0"/>
              <a:t>Means different things to different people </a:t>
            </a:r>
          </a:p>
          <a:p>
            <a:pPr marL="0" indent="0">
              <a:buNone/>
            </a:pPr>
            <a:r>
              <a:rPr lang="en-US" dirty="0" smtClean="0"/>
              <a:t>It is successful when: </a:t>
            </a:r>
          </a:p>
          <a:p>
            <a:pPr>
              <a:buFontTx/>
              <a:buChar char="-"/>
            </a:pPr>
            <a:r>
              <a:rPr lang="en-US" dirty="0" smtClean="0"/>
              <a:t>Highly decentralized so that there is trust, ease of management and maintenance and low capital costs. </a:t>
            </a:r>
          </a:p>
          <a:p>
            <a:pPr>
              <a:buFontTx/>
              <a:buChar char="-"/>
            </a:pPr>
            <a:r>
              <a:rPr lang="en-US" dirty="0" smtClean="0"/>
              <a:t>Miniaturization of technologies to make decentralization possible. </a:t>
            </a:r>
          </a:p>
          <a:p>
            <a:pPr>
              <a:buFontTx/>
              <a:buChar char="-"/>
            </a:pPr>
            <a:r>
              <a:rPr lang="en-US" dirty="0" smtClean="0"/>
              <a:t>Freedom to choose structure of community participation and institutional arrangements. </a:t>
            </a:r>
          </a:p>
          <a:p>
            <a:pPr>
              <a:buFontTx/>
              <a:buChar char="-"/>
            </a:pPr>
            <a:r>
              <a:rPr lang="en-US" dirty="0" smtClean="0"/>
              <a:t>Commitment. </a:t>
            </a:r>
            <a:endParaRPr lang="en-US" dirty="0"/>
          </a:p>
        </p:txBody>
      </p:sp>
    </p:spTree>
    <p:extLst>
      <p:ext uri="{BB962C8B-B14F-4D97-AF65-F5344CB8AC3E}">
        <p14:creationId xmlns:p14="http://schemas.microsoft.com/office/powerpoint/2010/main" val="403494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dirty="0" smtClean="0">
                <a:latin typeface="+mn-lt"/>
                <a:ea typeface="Adobe Fan Heiti Std B" panose="020B0700000000000000" pitchFamily="34" charset="-128"/>
              </a:rPr>
              <a:t>5. Emerging </a:t>
            </a:r>
            <a:r>
              <a:rPr lang="en-US" sz="2800" b="1" dirty="0" smtClean="0">
                <a:latin typeface="+mn-lt"/>
                <a:ea typeface="Adobe Fan Heiti Std B" panose="020B0700000000000000" pitchFamily="34" charset="-128"/>
              </a:rPr>
              <a:t>Trends in Government Policy</a:t>
            </a:r>
            <a:endParaRPr lang="en-US" sz="2800" b="1" dirty="0">
              <a:latin typeface="+mn-lt"/>
              <a:ea typeface="Adobe Fan Heiti Std B" panose="020B0700000000000000" pitchFamily="34" charset="-128"/>
            </a:endParaRPr>
          </a:p>
        </p:txBody>
      </p:sp>
      <p:sp>
        <p:nvSpPr>
          <p:cNvPr id="4" name="Content Placeholder 3"/>
          <p:cNvSpPr txBox="1">
            <a:spLocks/>
          </p:cNvSpPr>
          <p:nvPr/>
        </p:nvSpPr>
        <p:spPr>
          <a:xfrm>
            <a:off x="333375" y="1295400"/>
            <a:ext cx="8477250" cy="4572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defRPr/>
            </a:pPr>
            <a:r>
              <a:rPr lang="en-US" sz="2215" dirty="0" smtClean="0">
                <a:ea typeface="Adobe Fangsong Std R" panose="02020400000000000000" pitchFamily="18" charset="-128"/>
                <a:cs typeface="Arial" pitchFamily="34" charset="0"/>
              </a:rPr>
              <a:t>Support to developers for creating large </a:t>
            </a:r>
            <a:r>
              <a:rPr lang="en-US" sz="2215" dirty="0">
                <a:ea typeface="Adobe Fangsong Std R" panose="02020400000000000000" pitchFamily="18" charset="-128"/>
                <a:cs typeface="Arial" pitchFamily="34" charset="0"/>
              </a:rPr>
              <a:t>gated </a:t>
            </a:r>
            <a:r>
              <a:rPr lang="en-US" sz="2215" dirty="0" smtClean="0">
                <a:ea typeface="Adobe Fangsong Std R" panose="02020400000000000000" pitchFamily="18" charset="-128"/>
                <a:cs typeface="Arial" pitchFamily="34" charset="0"/>
              </a:rPr>
              <a:t>elite/middle </a:t>
            </a:r>
            <a:r>
              <a:rPr lang="en-US" sz="2215" dirty="0">
                <a:ea typeface="Adobe Fangsong Std R" panose="02020400000000000000" pitchFamily="18" charset="-128"/>
                <a:cs typeface="Arial" pitchFamily="34" charset="0"/>
              </a:rPr>
              <a:t>income settlements on the city’s periphery.</a:t>
            </a:r>
          </a:p>
          <a:p>
            <a:pPr>
              <a:lnSpc>
                <a:spcPct val="150000"/>
              </a:lnSpc>
              <a:defRPr/>
            </a:pPr>
            <a:r>
              <a:rPr lang="en-US" sz="2215" dirty="0">
                <a:ea typeface="Adobe Fangsong Std R" panose="02020400000000000000" pitchFamily="18" charset="-128"/>
                <a:cs typeface="Arial" pitchFamily="34" charset="0"/>
              </a:rPr>
              <a:t>The Sindh High Density Board Act.</a:t>
            </a:r>
          </a:p>
          <a:p>
            <a:pPr>
              <a:lnSpc>
                <a:spcPct val="150000"/>
              </a:lnSpc>
              <a:defRPr/>
            </a:pPr>
            <a:r>
              <a:rPr lang="en-US" sz="2215" dirty="0">
                <a:ea typeface="Adobe Fangsong Std R" panose="02020400000000000000" pitchFamily="18" charset="-128"/>
                <a:cs typeface="Arial" pitchFamily="34" charset="0"/>
              </a:rPr>
              <a:t>The Sindh Development Board Act.</a:t>
            </a:r>
          </a:p>
          <a:p>
            <a:pPr>
              <a:lnSpc>
                <a:spcPct val="150000"/>
              </a:lnSpc>
              <a:defRPr/>
            </a:pPr>
            <a:r>
              <a:rPr lang="en-US" sz="2215" dirty="0">
                <a:ea typeface="Adobe Fangsong Std R" panose="02020400000000000000" pitchFamily="18" charset="-128"/>
                <a:cs typeface="Arial" pitchFamily="34" charset="0"/>
              </a:rPr>
              <a:t>The Creation of utilities </a:t>
            </a:r>
            <a:r>
              <a:rPr lang="en-US" sz="2215" dirty="0" smtClean="0">
                <a:ea typeface="Adobe Fangsong Std R" panose="02020400000000000000" pitchFamily="18" charset="-128"/>
                <a:cs typeface="Arial" pitchFamily="34" charset="0"/>
              </a:rPr>
              <a:t>Companies. </a:t>
            </a:r>
          </a:p>
          <a:p>
            <a:pPr>
              <a:lnSpc>
                <a:spcPct val="150000"/>
              </a:lnSpc>
              <a:defRPr/>
            </a:pPr>
            <a:r>
              <a:rPr lang="en-US" sz="2215" dirty="0" smtClean="0">
                <a:ea typeface="Adobe Fangsong Std R" panose="02020400000000000000" pitchFamily="18" charset="-128"/>
                <a:cs typeface="Arial" pitchFamily="34" charset="0"/>
              </a:rPr>
              <a:t>Liberalization of finance for house building </a:t>
            </a:r>
          </a:p>
          <a:p>
            <a:pPr>
              <a:lnSpc>
                <a:spcPct val="150000"/>
              </a:lnSpc>
              <a:defRPr/>
            </a:pPr>
            <a:r>
              <a:rPr lang="en-US" sz="2215" dirty="0" smtClean="0">
                <a:ea typeface="Adobe Fangsong Std R" panose="02020400000000000000" pitchFamily="18" charset="-128"/>
                <a:cs typeface="Arial" pitchFamily="34" charset="0"/>
              </a:rPr>
              <a:t>Promotion of long term unaffordable transport projects  </a:t>
            </a:r>
          </a:p>
          <a:p>
            <a:pPr marL="0" indent="0" algn="ctr">
              <a:lnSpc>
                <a:spcPct val="150000"/>
              </a:lnSpc>
              <a:buFont typeface="Arial" pitchFamily="34" charset="0"/>
              <a:buNone/>
              <a:defRPr/>
            </a:pPr>
            <a:endParaRPr lang="en-US" sz="2215" b="1" dirty="0" smtClean="0">
              <a:latin typeface="Adobe Fangsong Std R" panose="02020400000000000000" pitchFamily="18" charset="-128"/>
              <a:ea typeface="Adobe Fangsong Std R" panose="02020400000000000000" pitchFamily="18" charset="-128"/>
              <a:cs typeface="Arial" pitchFamily="34" charset="0"/>
            </a:endParaRPr>
          </a:p>
          <a:p>
            <a:pPr marL="0" indent="0">
              <a:lnSpc>
                <a:spcPct val="150000"/>
              </a:lnSpc>
              <a:buFont typeface="Arial" pitchFamily="34" charset="0"/>
              <a:buNone/>
              <a:defRPr/>
            </a:pPr>
            <a:endParaRPr lang="en-US" sz="2215" dirty="0">
              <a:latin typeface="Adobe Fangsong Std R" panose="02020400000000000000" pitchFamily="18" charset="-128"/>
              <a:ea typeface="Adobe Fangsong Std R" panose="02020400000000000000" pitchFamily="18" charset="-128"/>
              <a:cs typeface="Arial" pitchFamily="34" charset="0"/>
            </a:endParaRPr>
          </a:p>
        </p:txBody>
      </p:sp>
    </p:spTree>
    <p:extLst>
      <p:ext uri="{BB962C8B-B14F-4D97-AF65-F5344CB8AC3E}">
        <p14:creationId xmlns:p14="http://schemas.microsoft.com/office/powerpoint/2010/main" val="27179649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Documents and Settings\Me\Desktop\changing trends in Asian Cities - presentation data\New Folder\2\Slide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8547" name="TextBox 2"/>
          <p:cNvSpPr txBox="1">
            <a:spLocks noChangeArrowheads="1"/>
          </p:cNvSpPr>
          <p:nvPr/>
        </p:nvSpPr>
        <p:spPr bwMode="auto">
          <a:xfrm>
            <a:off x="214313" y="163513"/>
            <a:ext cx="2944717" cy="1077218"/>
          </a:xfrm>
          <a:prstGeom prst="rect">
            <a:avLst/>
          </a:prstGeom>
          <a:noFill/>
          <a:ln w="9525">
            <a:noFill/>
            <a:miter lim="800000"/>
            <a:headEnd/>
            <a:tailEnd/>
          </a:ln>
        </p:spPr>
        <p:txBody>
          <a:bodyPr wrap="none">
            <a:spAutoFit/>
          </a:bodyPr>
          <a:lstStyle/>
          <a:p>
            <a:r>
              <a:rPr lang="en-US" sz="2800" b="1" dirty="0" smtClean="0">
                <a:cs typeface="Arial" pitchFamily="34" charset="0"/>
              </a:rPr>
              <a:t>6. Climate Change </a:t>
            </a:r>
            <a:endParaRPr lang="en-US" sz="2400" b="1" dirty="0" smtClean="0">
              <a:cs typeface="Arial" pitchFamily="34" charset="0"/>
            </a:endParaRPr>
          </a:p>
          <a:p>
            <a:endParaRPr lang="en-US" dirty="0" smtClean="0">
              <a:cs typeface="Arial" pitchFamily="34" charset="0"/>
            </a:endParaRPr>
          </a:p>
          <a:p>
            <a:r>
              <a:rPr lang="en-US" dirty="0" smtClean="0">
                <a:cs typeface="Arial" pitchFamily="34" charset="0"/>
              </a:rPr>
              <a:t>Flooding</a:t>
            </a:r>
            <a:endParaRPr lang="en-US" dirty="0">
              <a:cs typeface="Arial" pitchFamily="34" charset="0"/>
            </a:endParaRPr>
          </a:p>
        </p:txBody>
      </p:sp>
    </p:spTree>
    <p:extLst>
      <p:ext uri="{BB962C8B-B14F-4D97-AF65-F5344CB8AC3E}">
        <p14:creationId xmlns:p14="http://schemas.microsoft.com/office/powerpoint/2010/main" val="25914709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khi 2"/>
          <p:cNvPicPr>
            <a:picLocks noGrp="1" noChangeAspect="1" noChangeArrowheads="1"/>
          </p:cNvPicPr>
          <p:nvPr>
            <p:ph/>
          </p:nvPr>
        </p:nvPicPr>
        <p:blipFill>
          <a:blip r:embed="rId2" cstate="print"/>
          <a:srcRect/>
          <a:stretch>
            <a:fillRect/>
          </a:stretch>
        </p:blipFill>
        <p:spPr>
          <a:xfrm>
            <a:off x="457200" y="-4763"/>
            <a:ext cx="8335963" cy="6862763"/>
          </a:xfrm>
        </p:spPr>
      </p:pic>
    </p:spTree>
    <p:extLst>
      <p:ext uri="{BB962C8B-B14F-4D97-AF65-F5344CB8AC3E}">
        <p14:creationId xmlns:p14="http://schemas.microsoft.com/office/powerpoint/2010/main" val="17131949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1"/>
          <p:cNvSpPr>
            <a:spLocks noGrp="1"/>
          </p:cNvSpPr>
          <p:nvPr>
            <p:ph type="sldNum" sz="quarter" idx="12"/>
          </p:nvPr>
        </p:nvSpPr>
        <p:spPr>
          <a:noFill/>
        </p:spPr>
        <p:txBody>
          <a:bodyPr/>
          <a:lstStyle/>
          <a:p>
            <a:fld id="{E93C9812-9DB5-4F8B-B8A0-351B09FE5C22}" type="slidenum">
              <a:rPr lang="en-US" smtClean="0">
                <a:latin typeface="Arial" pitchFamily="34" charset="0"/>
              </a:rPr>
              <a:pPr/>
              <a:t>114</a:t>
            </a:fld>
            <a:endParaRPr lang="en-US" smtClean="0">
              <a:latin typeface="Arial" pitchFamily="34" charset="0"/>
            </a:endParaRPr>
          </a:p>
        </p:txBody>
      </p:sp>
      <p:pic>
        <p:nvPicPr>
          <p:cNvPr id="110595" name="Picture 2" descr="C:\Users\OWNER\Desktop\dd.jpg"/>
          <p:cNvPicPr>
            <a:picLocks noChangeAspect="1" noChangeArrowheads="1"/>
          </p:cNvPicPr>
          <p:nvPr/>
        </p:nvPicPr>
        <p:blipFill>
          <a:blip r:embed="rId2" cstate="print"/>
          <a:srcRect/>
          <a:stretch>
            <a:fillRect/>
          </a:stretch>
        </p:blipFill>
        <p:spPr bwMode="auto">
          <a:xfrm>
            <a:off x="762000" y="152400"/>
            <a:ext cx="7467600" cy="6592888"/>
          </a:xfrm>
          <a:prstGeom prst="rect">
            <a:avLst/>
          </a:prstGeom>
          <a:noFill/>
          <a:ln w="9525">
            <a:noFill/>
            <a:miter lim="800000"/>
            <a:headEnd/>
            <a:tailEnd/>
          </a:ln>
        </p:spPr>
      </p:pic>
    </p:spTree>
    <p:extLst>
      <p:ext uri="{BB962C8B-B14F-4D97-AF65-F5344CB8AC3E}">
        <p14:creationId xmlns:p14="http://schemas.microsoft.com/office/powerpoint/2010/main" val="833115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dirty="0" smtClean="0">
                <a:latin typeface="+mn-lt"/>
              </a:rPr>
              <a:t>7. Criteria </a:t>
            </a:r>
            <a:r>
              <a:rPr lang="en-US" sz="2800" b="1" dirty="0" smtClean="0">
                <a:latin typeface="+mn-lt"/>
              </a:rPr>
              <a:t>for Evaluating Projects </a:t>
            </a:r>
            <a:endParaRPr lang="en-US" sz="2800" b="1" dirty="0">
              <a:latin typeface="+mn-lt"/>
            </a:endParaRPr>
          </a:p>
        </p:txBody>
      </p:sp>
      <p:sp>
        <p:nvSpPr>
          <p:cNvPr id="3" name="Content Placeholder 2"/>
          <p:cNvSpPr>
            <a:spLocks noGrp="1"/>
          </p:cNvSpPr>
          <p:nvPr>
            <p:ph idx="1"/>
          </p:nvPr>
        </p:nvSpPr>
        <p:spPr/>
        <p:txBody>
          <a:bodyPr>
            <a:normAutofit lnSpcReduction="10000"/>
          </a:bodyPr>
          <a:lstStyle/>
          <a:p>
            <a:pPr>
              <a:buFontTx/>
              <a:buNone/>
              <a:defRPr/>
            </a:pPr>
            <a:r>
              <a:rPr lang="en-US" sz="2400" dirty="0" smtClean="0"/>
              <a:t>	</a:t>
            </a:r>
            <a:r>
              <a:rPr lang="en-US" sz="2400" dirty="0" smtClean="0">
                <a:solidFill>
                  <a:srgbClr val="C00000"/>
                </a:solidFill>
              </a:rPr>
              <a:t>Accepted that for the foreseeable future there will be only projects. Four criteria must apply for judging projects. </a:t>
            </a:r>
          </a:p>
          <a:p>
            <a:pPr>
              <a:buFontTx/>
              <a:buNone/>
              <a:defRPr/>
            </a:pPr>
            <a:endParaRPr lang="en-US" sz="2400" dirty="0" smtClean="0">
              <a:solidFill>
                <a:srgbClr val="C00000"/>
              </a:solidFill>
            </a:endParaRPr>
          </a:p>
          <a:p>
            <a:pPr marL="457200" indent="-457200">
              <a:buFontTx/>
              <a:buAutoNum type="arabicPeriod"/>
              <a:defRPr/>
            </a:pPr>
            <a:r>
              <a:rPr lang="en-US" sz="2400" dirty="0" smtClean="0"/>
              <a:t>Projects should not damage the ecology of the region in which Karachi is located </a:t>
            </a:r>
          </a:p>
          <a:p>
            <a:pPr marL="457200" indent="-457200">
              <a:buFontTx/>
              <a:buAutoNum type="arabicPeriod"/>
              <a:defRPr/>
            </a:pPr>
            <a:r>
              <a:rPr lang="en-US" sz="2400" dirty="0" smtClean="0"/>
              <a:t>Projects must determine land-use on the basis of social and environmental consideration and not on the basis of land value alone </a:t>
            </a:r>
          </a:p>
          <a:p>
            <a:pPr marL="457200" indent="-457200">
              <a:buFontTx/>
              <a:buAutoNum type="arabicPeriod"/>
              <a:defRPr/>
            </a:pPr>
            <a:r>
              <a:rPr lang="en-US" sz="2400" dirty="0" smtClean="0"/>
              <a:t>Projects should serve the interests of the majority which are low and lower middle income groups </a:t>
            </a:r>
          </a:p>
          <a:p>
            <a:pPr marL="457200" indent="-457200">
              <a:buFontTx/>
              <a:buAutoNum type="arabicPeriod"/>
              <a:defRPr/>
            </a:pPr>
            <a:r>
              <a:rPr lang="en-US" sz="2400" dirty="0" smtClean="0"/>
              <a:t>Projects should respect and enhance the tangible and intangible culture of the communities that live in Karachi  </a:t>
            </a:r>
            <a:endParaRPr lang="en-US" sz="2400" dirty="0"/>
          </a:p>
        </p:txBody>
      </p:sp>
    </p:spTree>
    <p:extLst>
      <p:ext uri="{BB962C8B-B14F-4D97-AF65-F5344CB8AC3E}">
        <p14:creationId xmlns:p14="http://schemas.microsoft.com/office/powerpoint/2010/main" val="13663712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Data\AH Karachi\Khi Beach\Sea view survey\Clifton Beach\DSCN1600.JPG"/>
          <p:cNvPicPr>
            <a:picLocks noChangeAspect="1" noChangeArrowheads="1"/>
          </p:cNvPicPr>
          <p:nvPr/>
        </p:nvPicPr>
        <p:blipFill>
          <a:blip r:embed="rId2" cstate="print"/>
          <a:srcRect/>
          <a:stretch>
            <a:fillRect/>
          </a:stretch>
        </p:blipFill>
        <p:spPr bwMode="auto">
          <a:xfrm>
            <a:off x="381000" y="304800"/>
            <a:ext cx="8382000" cy="6286500"/>
          </a:xfrm>
          <a:prstGeom prst="rect">
            <a:avLst/>
          </a:prstGeom>
          <a:noFill/>
          <a:ln w="9525">
            <a:noFill/>
            <a:miter lim="800000"/>
            <a:headEnd/>
            <a:tailEnd/>
          </a:ln>
        </p:spPr>
      </p:pic>
    </p:spTree>
    <p:extLst>
      <p:ext uri="{BB962C8B-B14F-4D97-AF65-F5344CB8AC3E}">
        <p14:creationId xmlns:p14="http://schemas.microsoft.com/office/powerpoint/2010/main" val="41943220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endParaRPr lang="en-US" smtClean="0"/>
          </a:p>
        </p:txBody>
      </p:sp>
      <p:sp>
        <p:nvSpPr>
          <p:cNvPr id="129027" name="Content Placeholder 2"/>
          <p:cNvSpPr>
            <a:spLocks noGrp="1"/>
          </p:cNvSpPr>
          <p:nvPr>
            <p:ph idx="1"/>
          </p:nvPr>
        </p:nvSpPr>
        <p:spPr/>
        <p:txBody>
          <a:bodyPr/>
          <a:lstStyle/>
          <a:p>
            <a:endParaRPr lang="en-US" smtClean="0"/>
          </a:p>
        </p:txBody>
      </p:sp>
      <p:pic>
        <p:nvPicPr>
          <p:cNvPr id="129028" name="Picture 2" descr="C:\Users\ARIF HASAN\Desktop\Brussels\DSCN1625.JPG"/>
          <p:cNvPicPr>
            <a:picLocks noChangeAspect="1" noChangeArrowheads="1"/>
          </p:cNvPicPr>
          <p:nvPr/>
        </p:nvPicPr>
        <p:blipFill>
          <a:blip r:embed="rId2" cstate="print"/>
          <a:srcRect/>
          <a:stretch>
            <a:fillRect/>
          </a:stretch>
        </p:blipFill>
        <p:spPr bwMode="auto">
          <a:xfrm>
            <a:off x="304800" y="228600"/>
            <a:ext cx="8429625" cy="6324600"/>
          </a:xfrm>
          <a:prstGeom prst="rect">
            <a:avLst/>
          </a:prstGeom>
          <a:noFill/>
          <a:ln w="9525">
            <a:noFill/>
            <a:miter lim="800000"/>
            <a:headEnd/>
            <a:tailEnd/>
          </a:ln>
        </p:spPr>
      </p:pic>
    </p:spTree>
    <p:extLst>
      <p:ext uri="{BB962C8B-B14F-4D97-AF65-F5344CB8AC3E}">
        <p14:creationId xmlns:p14="http://schemas.microsoft.com/office/powerpoint/2010/main" val="38817871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C:\Documents and Settings\Administrator\Desktop\55 copy.jpg"/>
          <p:cNvPicPr>
            <a:picLocks noChangeAspect="1" noChangeArrowheads="1"/>
          </p:cNvPicPr>
          <p:nvPr/>
        </p:nvPicPr>
        <p:blipFill>
          <a:blip r:embed="rId2" cstate="print"/>
          <a:srcRect/>
          <a:stretch>
            <a:fillRect/>
          </a:stretch>
        </p:blipFill>
        <p:spPr bwMode="auto">
          <a:xfrm>
            <a:off x="-38100" y="609600"/>
            <a:ext cx="9182100" cy="5410200"/>
          </a:xfrm>
          <a:prstGeom prst="rect">
            <a:avLst/>
          </a:prstGeom>
          <a:noFill/>
          <a:ln w="9525">
            <a:noFill/>
            <a:miter lim="800000"/>
            <a:headEnd/>
            <a:tailEnd/>
          </a:ln>
        </p:spPr>
      </p:pic>
    </p:spTree>
    <p:extLst>
      <p:ext uri="{BB962C8B-B14F-4D97-AF65-F5344CB8AC3E}">
        <p14:creationId xmlns:p14="http://schemas.microsoft.com/office/powerpoint/2010/main" val="4986502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DSCN1584"/>
          <p:cNvPicPr>
            <a:picLocks noChangeAspect="1" noChangeArrowheads="1"/>
          </p:cNvPicPr>
          <p:nvPr/>
        </p:nvPicPr>
        <p:blipFill>
          <a:blip r:embed="rId2" cstate="print"/>
          <a:srcRect/>
          <a:stretch>
            <a:fillRect/>
          </a:stretch>
        </p:blipFill>
        <p:spPr bwMode="auto">
          <a:xfrm>
            <a:off x="0" y="0"/>
            <a:ext cx="9140825" cy="6858000"/>
          </a:xfrm>
          <a:prstGeom prst="rect">
            <a:avLst/>
          </a:prstGeom>
          <a:noFill/>
          <a:ln w="9525">
            <a:noFill/>
            <a:miter lim="800000"/>
            <a:headEnd/>
            <a:tailEnd/>
          </a:ln>
        </p:spPr>
      </p:pic>
    </p:spTree>
    <p:extLst>
      <p:ext uri="{BB962C8B-B14F-4D97-AF65-F5344CB8AC3E}">
        <p14:creationId xmlns:p14="http://schemas.microsoft.com/office/powerpoint/2010/main" val="2039386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HP\Downloads\fsb presentation\fsb presentation\1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13838" cy="671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790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Picture seaveiw 002"/>
          <p:cNvPicPr>
            <a:picLocks noGrp="1" noChangeAspect="1" noChangeArrowheads="1"/>
          </p:cNvPicPr>
          <p:nvPr>
            <p:ph/>
          </p:nvPr>
        </p:nvPicPr>
        <p:blipFill>
          <a:blip r:embed="rId2" cstate="print"/>
          <a:srcRect/>
          <a:stretch>
            <a:fillRect/>
          </a:stretch>
        </p:blipFill>
        <p:spPr>
          <a:xfrm>
            <a:off x="0" y="0"/>
            <a:ext cx="9144000" cy="6859588"/>
          </a:xfrm>
        </p:spPr>
      </p:pic>
    </p:spTree>
    <p:extLst>
      <p:ext uri="{BB962C8B-B14F-4D97-AF65-F5344CB8AC3E}">
        <p14:creationId xmlns:p14="http://schemas.microsoft.com/office/powerpoint/2010/main" val="14863801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descr="Picture seaveiw 006"/>
          <p:cNvPicPr>
            <a:picLocks noGrp="1" noChangeAspect="1" noChangeArrowheads="1"/>
          </p:cNvPicPr>
          <p:nvPr>
            <p:ph/>
          </p:nvPr>
        </p:nvPicPr>
        <p:blipFill>
          <a:blip r:embed="rId2" cstate="print"/>
          <a:srcRect/>
          <a:stretch>
            <a:fillRect/>
          </a:stretch>
        </p:blipFill>
        <p:spPr>
          <a:xfrm>
            <a:off x="0" y="0"/>
            <a:ext cx="9144000" cy="6859588"/>
          </a:xfrm>
        </p:spPr>
      </p:pic>
    </p:spTree>
    <p:extLst>
      <p:ext uri="{BB962C8B-B14F-4D97-AF65-F5344CB8AC3E}">
        <p14:creationId xmlns:p14="http://schemas.microsoft.com/office/powerpoint/2010/main" val="26416827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An Oath for Architects and Planners</a:t>
            </a:r>
            <a:endParaRPr lang="en-US" sz="2800" b="1" dirty="0"/>
          </a:p>
        </p:txBody>
      </p:sp>
      <p:sp>
        <p:nvSpPr>
          <p:cNvPr id="3" name="Content Placeholder 2"/>
          <p:cNvSpPr>
            <a:spLocks noGrp="1"/>
          </p:cNvSpPr>
          <p:nvPr>
            <p:ph idx="1"/>
          </p:nvPr>
        </p:nvSpPr>
        <p:spPr>
          <a:xfrm>
            <a:off x="457200" y="1676400"/>
            <a:ext cx="8229600" cy="4525963"/>
          </a:xfrm>
        </p:spPr>
        <p:txBody>
          <a:bodyPr>
            <a:normAutofit/>
          </a:bodyPr>
          <a:lstStyle/>
          <a:p>
            <a:pPr>
              <a:buNone/>
            </a:pPr>
            <a:r>
              <a:rPr lang="en-GB" sz="2600" dirty="0" smtClean="0">
                <a:solidFill>
                  <a:srgbClr val="C00000"/>
                </a:solidFill>
              </a:rPr>
              <a:t>   “</a:t>
            </a:r>
            <a:r>
              <a:rPr lang="en-GB" sz="2600" dirty="0">
                <a:solidFill>
                  <a:srgbClr val="C00000"/>
                </a:solidFill>
              </a:rPr>
              <a:t>I will not do projects that will </a:t>
            </a:r>
            <a:r>
              <a:rPr lang="en-GB" sz="2600" dirty="0" err="1">
                <a:solidFill>
                  <a:srgbClr val="C00000"/>
                </a:solidFill>
              </a:rPr>
              <a:t>irrepairably</a:t>
            </a:r>
            <a:r>
              <a:rPr lang="en-GB" sz="2600" dirty="0">
                <a:solidFill>
                  <a:srgbClr val="C00000"/>
                </a:solidFill>
              </a:rPr>
              <a:t> damage the ecology and environment of the area in which they are located; I will not do projects that increase poverty, dislocate people and destroy the tangible and intangible cultural heritage of communities that live in the city; I will not do projects that destroy multi-class public space and violate building byelaws and zoning regulations; and I will always object to insensitive projects that do all this, provided I can offer viable alternatives.” </a:t>
            </a:r>
            <a:endParaRPr lang="en-US" sz="2600" dirty="0">
              <a:solidFill>
                <a:srgbClr val="C00000"/>
              </a:solidFill>
            </a:endParaRPr>
          </a:p>
          <a:p>
            <a:pPr>
              <a:buNone/>
            </a:pPr>
            <a:endParaRPr lang="en-GB" sz="2000" dirty="0" smtClean="0"/>
          </a:p>
          <a:p>
            <a:pPr algn="ctr">
              <a:buNone/>
            </a:pPr>
            <a:r>
              <a:rPr lang="en-GB" sz="2000" dirty="0" smtClean="0"/>
              <a:t>   </a:t>
            </a:r>
            <a:r>
              <a:rPr lang="en-GB" sz="2000" dirty="0"/>
              <a:t>	</a:t>
            </a:r>
            <a:r>
              <a:rPr lang="en-GB" sz="2000" dirty="0" smtClean="0"/>
              <a:t>I took this pledge in 1983 and I have kept my word</a:t>
            </a:r>
            <a:endParaRPr lang="en-US" dirty="0"/>
          </a:p>
          <a:p>
            <a:endParaRPr lang="en-US" dirty="0"/>
          </a:p>
        </p:txBody>
      </p:sp>
    </p:spTree>
    <p:extLst>
      <p:ext uri="{BB962C8B-B14F-4D97-AF65-F5344CB8AC3E}">
        <p14:creationId xmlns:p14="http://schemas.microsoft.com/office/powerpoint/2010/main" val="2098024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Users\HP\Downloads\fsb presentation\fsb presentation\19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 y="76200"/>
            <a:ext cx="9113838"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43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HP\Downloads\fsb presentation\fsb presentation\19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 y="76200"/>
            <a:ext cx="9113838" cy="670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25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C:\Users\HP\Downloads\fsb presentation\fsb presentation\pk urban places 19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0"/>
            <a:ext cx="63537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545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Land: Change in Urbanized </a:t>
            </a:r>
            <a:r>
              <a:rPr lang="en-US" dirty="0" smtClean="0"/>
              <a:t>Area in Pakistan</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4213793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7567"/>
            <a:ext cx="8229600" cy="1143000"/>
          </a:xfrm>
        </p:spPr>
        <p:txBody>
          <a:bodyPr>
            <a:noAutofit/>
          </a:bodyPr>
          <a:lstStyle/>
          <a:p>
            <a:r>
              <a:rPr lang="en-US" sz="3200" b="1" dirty="0" smtClean="0"/>
              <a:t>Forest Area: Pakistan, Punjab, and Faisalabad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6474277"/>
              </p:ext>
            </p:extLst>
          </p:nvPr>
        </p:nvGraphicFramePr>
        <p:xfrm>
          <a:off x="4899128" y="1702967"/>
          <a:ext cx="3863873" cy="4118713"/>
        </p:xfrm>
        <a:graphic>
          <a:graphicData uri="http://schemas.openxmlformats.org/drawingml/2006/table">
            <a:tbl>
              <a:tblPr firstRow="1" firstCol="1" bandRow="1">
                <a:tableStyleId>{5C22544A-7EE6-4342-B048-85BDC9FD1C3A}</a:tableStyleId>
              </a:tblPr>
              <a:tblGrid>
                <a:gridCol w="765500"/>
                <a:gridCol w="1545349"/>
                <a:gridCol w="1553024"/>
              </a:tblGrid>
              <a:tr h="887833">
                <a:tc gridSpan="3">
                  <a:txBody>
                    <a:bodyPr/>
                    <a:lstStyle/>
                    <a:p>
                      <a:pPr marL="0" marR="0" algn="ctr">
                        <a:lnSpc>
                          <a:spcPct val="115000"/>
                        </a:lnSpc>
                        <a:spcBef>
                          <a:spcPts val="0"/>
                        </a:spcBef>
                        <a:spcAft>
                          <a:spcPts val="0"/>
                        </a:spcAft>
                      </a:pPr>
                      <a:r>
                        <a:rPr lang="en-US" sz="2400" dirty="0">
                          <a:effectLst/>
                        </a:rPr>
                        <a:t>Forest Area, Punjab and Faisalabad (Hectares)</a:t>
                      </a:r>
                      <a:endParaRPr lang="en-US" sz="24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r>
              <a:tr h="807720">
                <a:tc>
                  <a:txBody>
                    <a:bodyPr/>
                    <a:lstStyle/>
                    <a:p>
                      <a:pPr marL="0" marR="0">
                        <a:lnSpc>
                          <a:spcPct val="115000"/>
                        </a:lnSpc>
                        <a:spcBef>
                          <a:spcPts val="0"/>
                        </a:spcBef>
                        <a:spcAft>
                          <a:spcPts val="0"/>
                        </a:spcAft>
                      </a:pPr>
                      <a:r>
                        <a:rPr lang="en-US" sz="1400">
                          <a:effectLst/>
                        </a:rPr>
                        <a:t>Area</a:t>
                      </a:r>
                      <a:endParaRPr lang="en-US" sz="140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Punjab</a:t>
                      </a:r>
                      <a:endParaRPr lang="en-US" sz="14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Faisalabad</a:t>
                      </a:r>
                      <a:endParaRPr lang="en-US" sz="1400" b="1" dirty="0">
                        <a:effectLst/>
                        <a:latin typeface="Calibri"/>
                        <a:ea typeface="Calibri"/>
                        <a:cs typeface="Arial"/>
                      </a:endParaRPr>
                    </a:p>
                  </a:txBody>
                  <a:tcPr marL="68580" marR="68580" marT="0" marB="0"/>
                </a:tc>
              </a:tr>
              <a:tr h="807720">
                <a:tc>
                  <a:txBody>
                    <a:bodyPr/>
                    <a:lstStyle/>
                    <a:p>
                      <a:pPr marL="0" marR="0">
                        <a:lnSpc>
                          <a:spcPct val="115000"/>
                        </a:lnSpc>
                        <a:spcBef>
                          <a:spcPts val="0"/>
                        </a:spcBef>
                        <a:spcAft>
                          <a:spcPts val="0"/>
                        </a:spcAft>
                      </a:pPr>
                      <a:r>
                        <a:rPr lang="en-US" sz="1400" dirty="0">
                          <a:effectLst/>
                        </a:rPr>
                        <a:t>Year</a:t>
                      </a:r>
                      <a:endParaRPr lang="en-US" sz="1400"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a:effectLst/>
                        </a:rPr>
                        <a:t>Total Compact</a:t>
                      </a:r>
                      <a:endParaRPr lang="en-US" sz="14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Total Compact</a:t>
                      </a:r>
                      <a:endParaRPr lang="en-US" sz="1400" b="1" dirty="0">
                        <a:effectLst/>
                        <a:latin typeface="Calibri"/>
                        <a:ea typeface="Calibri"/>
                        <a:cs typeface="Arial"/>
                      </a:endParaRPr>
                    </a:p>
                  </a:txBody>
                  <a:tcPr marL="68580" marR="68580" marT="0" marB="0"/>
                </a:tc>
              </a:tr>
              <a:tr h="807720">
                <a:tc>
                  <a:txBody>
                    <a:bodyPr/>
                    <a:lstStyle/>
                    <a:p>
                      <a:pPr marL="0" marR="0">
                        <a:lnSpc>
                          <a:spcPct val="115000"/>
                        </a:lnSpc>
                        <a:spcBef>
                          <a:spcPts val="0"/>
                        </a:spcBef>
                        <a:spcAft>
                          <a:spcPts val="0"/>
                        </a:spcAft>
                      </a:pPr>
                      <a:r>
                        <a:rPr lang="en-US" sz="1400">
                          <a:effectLst/>
                        </a:rPr>
                        <a:t>2002-03</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dirty="0">
                          <a:effectLst/>
                        </a:rPr>
                        <a:t>3,255,208</a:t>
                      </a:r>
                      <a:endParaRPr lang="en-US" sz="14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dirty="0">
                          <a:effectLst/>
                        </a:rPr>
                        <a:t>1,672</a:t>
                      </a:r>
                      <a:endParaRPr lang="en-US" sz="1400" dirty="0">
                        <a:effectLst/>
                        <a:latin typeface="Calibri"/>
                        <a:ea typeface="Calibri"/>
                        <a:cs typeface="Arial"/>
                      </a:endParaRPr>
                    </a:p>
                  </a:txBody>
                  <a:tcPr marL="68580" marR="68580" marT="0" marB="0"/>
                </a:tc>
              </a:tr>
              <a:tr h="807720">
                <a:tc>
                  <a:txBody>
                    <a:bodyPr/>
                    <a:lstStyle/>
                    <a:p>
                      <a:pPr marL="0" marR="0">
                        <a:lnSpc>
                          <a:spcPct val="115000"/>
                        </a:lnSpc>
                        <a:spcBef>
                          <a:spcPts val="0"/>
                        </a:spcBef>
                        <a:spcAft>
                          <a:spcPts val="0"/>
                        </a:spcAft>
                      </a:pPr>
                      <a:r>
                        <a:rPr lang="en-US" sz="1400">
                          <a:effectLst/>
                        </a:rPr>
                        <a:t>2015-16</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a:effectLst/>
                        </a:rPr>
                        <a:t>741,025</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dirty="0">
                          <a:effectLst/>
                        </a:rPr>
                        <a:t>1,202</a:t>
                      </a:r>
                      <a:endParaRPr lang="en-US" sz="1400" dirty="0">
                        <a:effectLst/>
                        <a:latin typeface="Calibri"/>
                        <a:ea typeface="Calibri"/>
                        <a:cs typeface="Arial"/>
                      </a:endParaRPr>
                    </a:p>
                  </a:txBody>
                  <a:tcPr marL="68580" marR="68580" marT="0" marB="0"/>
                </a:tc>
              </a:tr>
            </a:tbl>
          </a:graphicData>
        </a:graphic>
      </p:graphicFrame>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8675" b="14332"/>
          <a:stretch/>
        </p:blipFill>
        <p:spPr bwMode="auto">
          <a:xfrm>
            <a:off x="228600" y="2209800"/>
            <a:ext cx="4419600" cy="44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740552"/>
            <a:ext cx="3352800" cy="461665"/>
          </a:xfrm>
          <a:prstGeom prst="rect">
            <a:avLst/>
          </a:prstGeom>
          <a:noFill/>
        </p:spPr>
        <p:txBody>
          <a:bodyPr wrap="square" rtlCol="0">
            <a:spAutoFit/>
          </a:bodyPr>
          <a:lstStyle/>
          <a:p>
            <a:r>
              <a:rPr lang="en-US" sz="2400" b="1" dirty="0" smtClean="0"/>
              <a:t>Pakistan</a:t>
            </a:r>
            <a:endParaRPr lang="en-US" sz="2400" b="1" dirty="0"/>
          </a:p>
        </p:txBody>
      </p:sp>
    </p:spTree>
    <p:extLst>
      <p:ext uri="{BB962C8B-B14F-4D97-AF65-F5344CB8AC3E}">
        <p14:creationId xmlns:p14="http://schemas.microsoft.com/office/powerpoint/2010/main" val="320014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HP\Downloads\fsb presentation\fsb presentation\3.JPG"/>
          <p:cNvPicPr>
            <a:picLocks noChangeAspect="1" noChangeArrowheads="1"/>
          </p:cNvPicPr>
          <p:nvPr/>
        </p:nvPicPr>
        <p:blipFill rotWithShape="1">
          <a:blip r:embed="rId2">
            <a:extLst>
              <a:ext uri="{28A0092B-C50C-407E-A947-70E740481C1C}">
                <a14:useLocalDpi xmlns:a14="http://schemas.microsoft.com/office/drawing/2010/main" val="0"/>
              </a:ext>
            </a:extLst>
          </a:blip>
          <a:srcRect l="3588" t="19158" r="3890" b="3498"/>
          <a:stretch/>
        </p:blipFill>
        <p:spPr bwMode="auto">
          <a:xfrm>
            <a:off x="152400" y="991049"/>
            <a:ext cx="8839200" cy="51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660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p:nvPr/>
        </p:nvPicPr>
        <p:blipFill>
          <a:blip r:embed="rId2"/>
          <a:stretch>
            <a:fillRect/>
          </a:stretch>
        </p:blipFill>
        <p:spPr>
          <a:xfrm>
            <a:off x="152400" y="641684"/>
            <a:ext cx="8763000" cy="5257800"/>
          </a:xfrm>
          <a:prstGeom prst="rect">
            <a:avLst/>
          </a:prstGeom>
        </p:spPr>
      </p:pic>
    </p:spTree>
    <p:extLst>
      <p:ext uri="{BB962C8B-B14F-4D97-AF65-F5344CB8AC3E}">
        <p14:creationId xmlns:p14="http://schemas.microsoft.com/office/powerpoint/2010/main" val="344358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urban is Pakistan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Before 1981, urban meant settlements of 5,000 and above which had urban characteristics related to density and occupation. </a:t>
            </a:r>
          </a:p>
          <a:p>
            <a:r>
              <a:rPr lang="en-US" dirty="0" smtClean="0"/>
              <a:t>1981 and after, the definition was changed to those settlements which had an urban governance structure. </a:t>
            </a:r>
          </a:p>
          <a:p>
            <a:r>
              <a:rPr lang="en-US" dirty="0" smtClean="0"/>
              <a:t>As a result, in the 1981 census 1,483 settlements of over 5,000 were not considered for being declared urban. </a:t>
            </a:r>
          </a:p>
          <a:p>
            <a:r>
              <a:rPr lang="en-US" dirty="0" smtClean="0"/>
              <a:t>Cities between 500,000 and 2.5 million populations have municipal corporations. Towns between 25,000 and 500,000 have municipal committees. Towns less than 25,000 have town committees. </a:t>
            </a:r>
          </a:p>
          <a:p>
            <a:r>
              <a:rPr lang="en-US" dirty="0" smtClean="0"/>
              <a:t>Special case of Karachi. </a:t>
            </a:r>
          </a:p>
          <a:p>
            <a:r>
              <a:rPr lang="en-US" dirty="0" smtClean="0"/>
              <a:t>Administrative boundaries of </a:t>
            </a:r>
            <a:r>
              <a:rPr lang="en-US" dirty="0" smtClean="0"/>
              <a:t>many </a:t>
            </a:r>
            <a:r>
              <a:rPr lang="en-US" dirty="0" smtClean="0"/>
              <a:t>urban areas do not include their </a:t>
            </a:r>
            <a:r>
              <a:rPr lang="en-US" dirty="0" err="1" smtClean="0"/>
              <a:t>peri</a:t>
            </a:r>
            <a:r>
              <a:rPr lang="en-US" dirty="0" smtClean="0"/>
              <a:t>-urban settlements which in socio-economic and physical terms have urban characteristics. </a:t>
            </a:r>
            <a:endParaRPr lang="en-US" dirty="0"/>
          </a:p>
        </p:txBody>
      </p:sp>
    </p:spTree>
    <p:extLst>
      <p:ext uri="{BB962C8B-B14F-4D97-AF65-F5344CB8AC3E}">
        <p14:creationId xmlns:p14="http://schemas.microsoft.com/office/powerpoint/2010/main" val="367319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8021" y="457200"/>
            <a:ext cx="9135979" cy="5638800"/>
          </a:xfrm>
          <a:prstGeom prst="rect">
            <a:avLst/>
          </a:prstGeom>
        </p:spPr>
      </p:pic>
    </p:spTree>
    <p:extLst>
      <p:ext uri="{BB962C8B-B14F-4D97-AF65-F5344CB8AC3E}">
        <p14:creationId xmlns:p14="http://schemas.microsoft.com/office/powerpoint/2010/main" val="3336943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0" y="228600"/>
            <a:ext cx="9067800" cy="6019800"/>
          </a:xfrm>
          <a:prstGeom prst="rect">
            <a:avLst/>
          </a:prstGeom>
        </p:spPr>
      </p:pic>
    </p:spTree>
    <p:extLst>
      <p:ext uri="{BB962C8B-B14F-4D97-AF65-F5344CB8AC3E}">
        <p14:creationId xmlns:p14="http://schemas.microsoft.com/office/powerpoint/2010/main" val="1682328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Urbanization in Sindh</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0256053"/>
              </p:ext>
            </p:extLst>
          </p:nvPr>
        </p:nvGraphicFramePr>
        <p:xfrm>
          <a:off x="1219199" y="4800600"/>
          <a:ext cx="6781798" cy="1905000"/>
        </p:xfrm>
        <a:graphic>
          <a:graphicData uri="http://schemas.openxmlformats.org/drawingml/2006/table">
            <a:tbl>
              <a:tblPr firstRow="1" firstCol="1" bandRow="1">
                <a:tableStyleId>{5C22544A-7EE6-4342-B048-85BDC9FD1C3A}</a:tableStyleId>
              </a:tblPr>
              <a:tblGrid>
                <a:gridCol w="874052"/>
                <a:gridCol w="986129"/>
                <a:gridCol w="1010199"/>
                <a:gridCol w="986881"/>
                <a:gridCol w="986881"/>
                <a:gridCol w="986881"/>
                <a:gridCol w="950775"/>
              </a:tblGrid>
              <a:tr h="311043">
                <a:tc gridSpan="7">
                  <a:txBody>
                    <a:bodyPr/>
                    <a:lstStyle/>
                    <a:p>
                      <a:pPr marL="0" marR="0" algn="ctr">
                        <a:lnSpc>
                          <a:spcPct val="115000"/>
                        </a:lnSpc>
                        <a:spcBef>
                          <a:spcPts val="0"/>
                        </a:spcBef>
                        <a:spcAft>
                          <a:spcPts val="0"/>
                        </a:spcAft>
                      </a:pPr>
                      <a:r>
                        <a:rPr lang="en-GB" sz="1100" dirty="0">
                          <a:effectLst/>
                        </a:rPr>
                        <a:t>Sindh Urban Footprint (Total Area of Sindh: 140,914 sq.km.)</a:t>
                      </a:r>
                      <a:endParaRPr lang="en-US" sz="11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1043">
                <a:tc>
                  <a:txBody>
                    <a:bodyPr/>
                    <a:lstStyle/>
                    <a:p>
                      <a:pPr marL="0" marR="0">
                        <a:lnSpc>
                          <a:spcPct val="115000"/>
                        </a:lnSpc>
                        <a:spcBef>
                          <a:spcPts val="0"/>
                        </a:spcBef>
                        <a:spcAft>
                          <a:spcPts val="0"/>
                        </a:spcAft>
                      </a:pPr>
                      <a:r>
                        <a:rPr lang="en-GB" sz="1100">
                          <a:effectLst/>
                        </a:rPr>
                        <a:t>Year</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b="1">
                          <a:effectLst/>
                        </a:rPr>
                        <a:t>1951</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b="1">
                          <a:effectLst/>
                        </a:rPr>
                        <a:t>1961</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b="1">
                          <a:effectLst/>
                        </a:rPr>
                        <a:t>1972</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b="1">
                          <a:effectLst/>
                        </a:rPr>
                        <a:t>1981</a:t>
                      </a:r>
                      <a:endParaRPr lang="en-US" sz="11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b="1" dirty="0">
                          <a:effectLst/>
                        </a:rPr>
                        <a:t>1998</a:t>
                      </a:r>
                      <a:endParaRPr lang="en-US" sz="11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b="1" dirty="0">
                          <a:effectLst/>
                        </a:rPr>
                        <a:t>2018</a:t>
                      </a:r>
                      <a:endParaRPr lang="en-US" sz="1100" b="1" dirty="0">
                        <a:effectLst/>
                        <a:latin typeface="Calibri"/>
                        <a:ea typeface="Calibri"/>
                        <a:cs typeface="Arial"/>
                      </a:endParaRPr>
                    </a:p>
                  </a:txBody>
                  <a:tcPr marL="68580" marR="68580" marT="0" marB="0"/>
                </a:tc>
              </a:tr>
              <a:tr h="641457">
                <a:tc>
                  <a:txBody>
                    <a:bodyPr/>
                    <a:lstStyle/>
                    <a:p>
                      <a:pPr marL="0" marR="0">
                        <a:lnSpc>
                          <a:spcPct val="115000"/>
                        </a:lnSpc>
                        <a:spcBef>
                          <a:spcPts val="0"/>
                        </a:spcBef>
                        <a:spcAft>
                          <a:spcPts val="0"/>
                        </a:spcAft>
                      </a:pPr>
                      <a:r>
                        <a:rPr lang="en-GB" sz="1100">
                          <a:effectLst/>
                        </a:rPr>
                        <a:t>% of footprint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29.2%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dirty="0">
                          <a:effectLst/>
                        </a:rPr>
                        <a:t>37.85%</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40.4%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43.3%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48.8%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52.02%</a:t>
                      </a:r>
                      <a:endParaRPr lang="en-US" sz="1100">
                        <a:effectLst/>
                        <a:latin typeface="Calibri"/>
                        <a:ea typeface="Calibri"/>
                        <a:cs typeface="Arial"/>
                      </a:endParaRPr>
                    </a:p>
                  </a:txBody>
                  <a:tcPr marL="68580" marR="68580" marT="0" marB="0"/>
                </a:tc>
              </a:tr>
              <a:tr h="641457">
                <a:tc>
                  <a:txBody>
                    <a:bodyPr/>
                    <a:lstStyle/>
                    <a:p>
                      <a:pPr marL="0" marR="0">
                        <a:lnSpc>
                          <a:spcPct val="115000"/>
                        </a:lnSpc>
                        <a:spcBef>
                          <a:spcPts val="0"/>
                        </a:spcBef>
                        <a:spcAft>
                          <a:spcPts val="0"/>
                        </a:spcAft>
                      </a:pPr>
                      <a:r>
                        <a:rPr lang="en-GB" sz="1100">
                          <a:effectLst/>
                        </a:rPr>
                        <a:t>Area (sq. km)</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41,147 </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53,336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56,929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61,016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a:effectLst/>
                        </a:rPr>
                        <a:t>68,766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GB" sz="1100" dirty="0">
                          <a:effectLst/>
                        </a:rPr>
                        <a:t>73,303</a:t>
                      </a:r>
                      <a:endParaRPr lang="en-US" sz="1100" dirty="0">
                        <a:effectLst/>
                        <a:latin typeface="Calibri"/>
                        <a:ea typeface="Calibri"/>
                        <a:cs typeface="Arial"/>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16713030"/>
              </p:ext>
            </p:extLst>
          </p:nvPr>
        </p:nvGraphicFramePr>
        <p:xfrm>
          <a:off x="1219199" y="1371600"/>
          <a:ext cx="6781801" cy="3047997"/>
        </p:xfrm>
        <a:graphic>
          <a:graphicData uri="http://schemas.openxmlformats.org/drawingml/2006/table">
            <a:tbl>
              <a:tblPr firstRow="1" firstCol="1" bandRow="1">
                <a:tableStyleId>{5C22544A-7EE6-4342-B048-85BDC9FD1C3A}</a:tableStyleId>
              </a:tblPr>
              <a:tblGrid>
                <a:gridCol w="1019571"/>
                <a:gridCol w="817990"/>
                <a:gridCol w="817990"/>
                <a:gridCol w="817990"/>
                <a:gridCol w="817990"/>
                <a:gridCol w="690950"/>
                <a:gridCol w="690950"/>
                <a:gridCol w="641688"/>
                <a:gridCol w="466682"/>
              </a:tblGrid>
              <a:tr h="387074">
                <a:tc rowSpan="2">
                  <a:txBody>
                    <a:bodyPr/>
                    <a:lstStyle/>
                    <a:p>
                      <a:pPr marL="0" marR="0" algn="ctr">
                        <a:lnSpc>
                          <a:spcPct val="115000"/>
                        </a:lnSpc>
                        <a:spcBef>
                          <a:spcPts val="0"/>
                        </a:spcBef>
                        <a:spcAft>
                          <a:spcPts val="0"/>
                        </a:spcAft>
                      </a:pPr>
                      <a:r>
                        <a:rPr lang="en-US" sz="1100" dirty="0">
                          <a:effectLst/>
                        </a:rPr>
                        <a:t>Area</a:t>
                      </a:r>
                      <a:endParaRPr lang="en-US" sz="1100" dirty="0">
                        <a:effectLst/>
                        <a:latin typeface="Calibri"/>
                        <a:ea typeface="Calibri"/>
                        <a:cs typeface="Arial"/>
                      </a:endParaRPr>
                    </a:p>
                  </a:txBody>
                  <a:tcPr marL="68580" marR="68580" marT="0" marB="0"/>
                </a:tc>
                <a:tc gridSpan="2">
                  <a:txBody>
                    <a:bodyPr/>
                    <a:lstStyle/>
                    <a:p>
                      <a:pPr marL="0" marR="0" algn="ctr">
                        <a:lnSpc>
                          <a:spcPct val="115000"/>
                        </a:lnSpc>
                        <a:spcBef>
                          <a:spcPts val="0"/>
                        </a:spcBef>
                        <a:spcAft>
                          <a:spcPts val="0"/>
                        </a:spcAft>
                      </a:pPr>
                      <a:r>
                        <a:rPr lang="en-US" sz="1100">
                          <a:effectLst/>
                        </a:rPr>
                        <a:t>1998</a:t>
                      </a:r>
                      <a:endParaRPr lang="en-US" sz="1100">
                        <a:effectLst/>
                        <a:latin typeface="Calibri"/>
                        <a:ea typeface="Calibri"/>
                        <a:cs typeface="Arial"/>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100">
                          <a:effectLst/>
                        </a:rPr>
                        <a:t>2017</a:t>
                      </a:r>
                      <a:endParaRPr lang="en-US" sz="1100">
                        <a:effectLst/>
                        <a:latin typeface="Calibri"/>
                        <a:ea typeface="Calibri"/>
                        <a:cs typeface="Arial"/>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100">
                          <a:effectLst/>
                        </a:rPr>
                        <a:t>Actual Difference</a:t>
                      </a:r>
                      <a:endParaRPr lang="en-US" sz="1100">
                        <a:effectLst/>
                        <a:latin typeface="Calibri"/>
                        <a:ea typeface="Calibri"/>
                        <a:cs typeface="Arial"/>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100">
                          <a:effectLst/>
                        </a:rPr>
                        <a:t>% Difference</a:t>
                      </a:r>
                      <a:endParaRPr lang="en-US" sz="1100">
                        <a:effectLst/>
                        <a:latin typeface="Calibri"/>
                        <a:ea typeface="Calibri"/>
                        <a:cs typeface="Arial"/>
                      </a:endParaRPr>
                    </a:p>
                  </a:txBody>
                  <a:tcPr marL="68580" marR="68580" marT="0" marB="0"/>
                </a:tc>
                <a:tc hMerge="1">
                  <a:txBody>
                    <a:bodyPr/>
                    <a:lstStyle/>
                    <a:p>
                      <a:endParaRPr lang="en-US"/>
                    </a:p>
                  </a:txBody>
                  <a:tcPr/>
                </a:tc>
              </a:tr>
              <a:tr h="198967">
                <a:tc vMerge="1">
                  <a:txBody>
                    <a:bodyPr/>
                    <a:lstStyle/>
                    <a:p>
                      <a:endParaRPr lang="en-US"/>
                    </a:p>
                  </a:txBody>
                  <a:tcPr/>
                </a:tc>
                <a:tc>
                  <a:txBody>
                    <a:bodyPr/>
                    <a:lstStyle/>
                    <a:p>
                      <a:pPr marL="0" marR="0" algn="ctr">
                        <a:lnSpc>
                          <a:spcPct val="115000"/>
                        </a:lnSpc>
                        <a:spcBef>
                          <a:spcPts val="0"/>
                        </a:spcBef>
                        <a:spcAft>
                          <a:spcPts val="0"/>
                        </a:spcAft>
                      </a:pPr>
                      <a:r>
                        <a:rPr lang="en-US" sz="1100" b="1">
                          <a:effectLst/>
                        </a:rPr>
                        <a:t>Urban</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a:effectLst/>
                        </a:rPr>
                        <a:t>Total</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a:effectLst/>
                        </a:rPr>
                        <a:t>Urban</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a:effectLst/>
                        </a:rPr>
                        <a:t>Total</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a:effectLst/>
                        </a:rPr>
                        <a:t>Urban</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a:effectLst/>
                        </a:rPr>
                        <a:t>Total</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a:effectLst/>
                        </a:rPr>
                        <a:t>Urban</a:t>
                      </a:r>
                      <a:endParaRPr lang="en-US" sz="11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100" b="1" dirty="0">
                          <a:effectLst/>
                        </a:rPr>
                        <a:t>Total</a:t>
                      </a:r>
                      <a:endParaRPr lang="en-US" sz="1100" b="1" dirty="0">
                        <a:effectLst/>
                        <a:latin typeface="Calibri"/>
                        <a:ea typeface="Calibri"/>
                        <a:cs typeface="Arial"/>
                      </a:endParaRPr>
                    </a:p>
                  </a:txBody>
                  <a:tcPr marL="68580" marR="68580" marT="0" marB="0"/>
                </a:tc>
              </a:tr>
              <a:tr h="410326">
                <a:tc>
                  <a:txBody>
                    <a:bodyPr/>
                    <a:lstStyle/>
                    <a:p>
                      <a:pPr marL="0" marR="0">
                        <a:lnSpc>
                          <a:spcPct val="115000"/>
                        </a:lnSpc>
                        <a:spcBef>
                          <a:spcPts val="0"/>
                        </a:spcBef>
                        <a:spcAft>
                          <a:spcPts val="0"/>
                        </a:spcAft>
                      </a:pPr>
                      <a:r>
                        <a:rPr lang="en-US" sz="1100">
                          <a:effectLst/>
                        </a:rPr>
                        <a:t>Sindh</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14,839,862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30,439,893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24,910,458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47,886,051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10,070,596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17,446,158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67.8</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57.3</a:t>
                      </a:r>
                      <a:endParaRPr lang="en-US" sz="1100" dirty="0">
                        <a:effectLst/>
                        <a:latin typeface="Calibri"/>
                        <a:ea typeface="Calibri"/>
                        <a:cs typeface="Arial"/>
                      </a:endParaRPr>
                    </a:p>
                  </a:txBody>
                  <a:tcPr marL="68580" marR="68580" marT="0" marB="0"/>
                </a:tc>
              </a:tr>
              <a:tr h="410326">
                <a:tc>
                  <a:txBody>
                    <a:bodyPr/>
                    <a:lstStyle/>
                    <a:p>
                      <a:pPr marL="0" marR="0">
                        <a:lnSpc>
                          <a:spcPct val="115000"/>
                        </a:lnSpc>
                        <a:spcBef>
                          <a:spcPts val="0"/>
                        </a:spcBef>
                        <a:spcAft>
                          <a:spcPts val="0"/>
                        </a:spcAft>
                      </a:pPr>
                      <a:r>
                        <a:rPr lang="en-US" sz="1100">
                          <a:effectLst/>
                        </a:rPr>
                        <a:t>Karachi</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8,875,941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9,856,318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14,910,352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16,051,521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6,034,4111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6,195,203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67.9</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62.8</a:t>
                      </a:r>
                      <a:endParaRPr lang="en-US" sz="1100" dirty="0">
                        <a:effectLst/>
                        <a:latin typeface="Calibri"/>
                        <a:ea typeface="Calibri"/>
                        <a:cs typeface="Arial"/>
                      </a:endParaRPr>
                    </a:p>
                  </a:txBody>
                  <a:tcPr marL="68580" marR="68580" marT="0" marB="0"/>
                </a:tc>
              </a:tr>
              <a:tr h="410326">
                <a:tc>
                  <a:txBody>
                    <a:bodyPr/>
                    <a:lstStyle/>
                    <a:p>
                      <a:pPr marL="0" marR="0">
                        <a:lnSpc>
                          <a:spcPct val="115000"/>
                        </a:lnSpc>
                        <a:spcBef>
                          <a:spcPts val="0"/>
                        </a:spcBef>
                        <a:spcAft>
                          <a:spcPts val="0"/>
                        </a:spcAft>
                      </a:pPr>
                      <a:r>
                        <a:rPr lang="en-US" sz="1100">
                          <a:effectLst/>
                        </a:rPr>
                        <a:t>Hyderabad</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1,261,298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1,494,866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1,832,755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2,199,463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571,457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704,597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45.3</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47.1</a:t>
                      </a:r>
                      <a:endParaRPr lang="en-US" sz="1100" dirty="0">
                        <a:effectLst/>
                        <a:latin typeface="Calibri"/>
                        <a:ea typeface="Calibri"/>
                        <a:cs typeface="Arial"/>
                      </a:endParaRPr>
                    </a:p>
                  </a:txBody>
                  <a:tcPr marL="68580" marR="68580" marT="0" marB="0"/>
                </a:tc>
              </a:tr>
              <a:tr h="410326">
                <a:tc>
                  <a:txBody>
                    <a:bodyPr/>
                    <a:lstStyle/>
                    <a:p>
                      <a:pPr marL="0" marR="0">
                        <a:lnSpc>
                          <a:spcPct val="115000"/>
                        </a:lnSpc>
                        <a:spcBef>
                          <a:spcPts val="0"/>
                        </a:spcBef>
                        <a:spcAft>
                          <a:spcPts val="0"/>
                        </a:spcAft>
                      </a:pPr>
                      <a:r>
                        <a:rPr lang="en-US" sz="1100">
                          <a:effectLst/>
                        </a:rPr>
                        <a:t>Mirpurkhas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322,453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1,006,329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425,752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1,505,876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103,299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499,547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32</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49.6</a:t>
                      </a:r>
                      <a:endParaRPr lang="en-US" sz="1100" dirty="0">
                        <a:effectLst/>
                        <a:latin typeface="Calibri"/>
                        <a:ea typeface="Calibri"/>
                        <a:cs typeface="Arial"/>
                      </a:endParaRPr>
                    </a:p>
                  </a:txBody>
                  <a:tcPr marL="68580" marR="68580" marT="0" marB="0"/>
                </a:tc>
              </a:tr>
              <a:tr h="410326">
                <a:tc>
                  <a:txBody>
                    <a:bodyPr/>
                    <a:lstStyle/>
                    <a:p>
                      <a:pPr marL="0" marR="0">
                        <a:lnSpc>
                          <a:spcPct val="115000"/>
                        </a:lnSpc>
                        <a:spcBef>
                          <a:spcPts val="0"/>
                        </a:spcBef>
                        <a:spcAft>
                          <a:spcPts val="0"/>
                        </a:spcAft>
                      </a:pPr>
                      <a:r>
                        <a:rPr lang="en-US" sz="1100">
                          <a:effectLst/>
                        </a:rPr>
                        <a:t>Sukkur</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462,105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931,694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720,115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1,487,903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258,010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556,209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55.8</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59.6</a:t>
                      </a:r>
                      <a:endParaRPr lang="en-US" sz="1100" dirty="0">
                        <a:effectLst/>
                        <a:latin typeface="Calibri"/>
                        <a:ea typeface="Calibri"/>
                        <a:cs typeface="Arial"/>
                      </a:endParaRPr>
                    </a:p>
                  </a:txBody>
                  <a:tcPr marL="68580" marR="68580" marT="0" marB="0"/>
                </a:tc>
              </a:tr>
              <a:tr h="410326">
                <a:tc>
                  <a:txBody>
                    <a:bodyPr/>
                    <a:lstStyle/>
                    <a:p>
                      <a:pPr marL="0" marR="0">
                        <a:lnSpc>
                          <a:spcPct val="115000"/>
                        </a:lnSpc>
                        <a:spcBef>
                          <a:spcPts val="0"/>
                        </a:spcBef>
                        <a:spcAft>
                          <a:spcPts val="0"/>
                        </a:spcAft>
                      </a:pPr>
                      <a:r>
                        <a:rPr lang="en-US" sz="1100">
                          <a:effectLst/>
                        </a:rPr>
                        <a:t>Larkana</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405,479</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1,001,608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701,637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1,524,391</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296,158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522,783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73</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smtClean="0">
                          <a:effectLst/>
                        </a:rPr>
                        <a:t>52.1</a:t>
                      </a:r>
                      <a:endParaRPr lang="en-US" sz="11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259954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Karachi – Land Loss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15,000 </a:t>
            </a:r>
            <a:r>
              <a:rPr lang="en-US" dirty="0"/>
              <a:t>hectares has been reclaimed from mangroves, damaging flora and fauna. </a:t>
            </a:r>
            <a:endParaRPr lang="en-US" dirty="0" smtClean="0"/>
          </a:p>
          <a:p>
            <a:r>
              <a:rPr lang="en-US" dirty="0" smtClean="0"/>
              <a:t>City’s </a:t>
            </a:r>
            <a:r>
              <a:rPr lang="en-US" dirty="0"/>
              <a:t>expansion evicted more than 2,800 villages destroying the rural economy and impoverishing the rural population. </a:t>
            </a:r>
            <a:endParaRPr lang="en-US" dirty="0" smtClean="0"/>
          </a:p>
          <a:p>
            <a:r>
              <a:rPr lang="en-US" dirty="0" smtClean="0"/>
              <a:t>In </a:t>
            </a:r>
            <a:r>
              <a:rPr lang="en-US" dirty="0"/>
              <a:t>1985, 75% of Karachi’s vegetable/fruit requirements came from its rural areas. </a:t>
            </a:r>
          </a:p>
          <a:p>
            <a:r>
              <a:rPr lang="en-US" dirty="0" smtClean="0"/>
              <a:t>In </a:t>
            </a:r>
            <a:r>
              <a:rPr lang="en-US" dirty="0"/>
              <a:t>2013, this was reduced to 10%. </a:t>
            </a:r>
            <a:endParaRPr lang="en-US" dirty="0" smtClean="0"/>
          </a:p>
          <a:p>
            <a:r>
              <a:rPr lang="en-US" dirty="0" smtClean="0"/>
              <a:t>Since </a:t>
            </a:r>
            <a:r>
              <a:rPr lang="en-US" dirty="0"/>
              <a:t>1947, an estimated 60 billion cubic </a:t>
            </a:r>
            <a:r>
              <a:rPr lang="en-US" dirty="0" err="1"/>
              <a:t>metres</a:t>
            </a:r>
            <a:r>
              <a:rPr lang="en-US" dirty="0"/>
              <a:t> of sand and gravel has been illegally lifted from construction from the seasonal rivers preventing water run off, thus making recharging of the aquifer impossible and depleting the rainwater aquifer on which agriculture depends. </a:t>
            </a:r>
          </a:p>
          <a:p>
            <a:endParaRPr lang="en-US" dirty="0"/>
          </a:p>
        </p:txBody>
      </p:sp>
    </p:spTree>
    <p:extLst>
      <p:ext uri="{BB962C8B-B14F-4D97-AF65-F5344CB8AC3E}">
        <p14:creationId xmlns:p14="http://schemas.microsoft.com/office/powerpoint/2010/main" val="2102690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Multan – Land Loss</a:t>
            </a:r>
            <a:endParaRPr lang="en-US" dirty="0"/>
          </a:p>
        </p:txBody>
      </p:sp>
      <p:sp>
        <p:nvSpPr>
          <p:cNvPr id="3" name="Content Placeholder 2"/>
          <p:cNvSpPr>
            <a:spLocks noGrp="1"/>
          </p:cNvSpPr>
          <p:nvPr>
            <p:ph idx="1"/>
          </p:nvPr>
        </p:nvSpPr>
        <p:spPr/>
        <p:txBody>
          <a:bodyPr>
            <a:normAutofit fontScale="85000" lnSpcReduction="20000"/>
          </a:bodyPr>
          <a:lstStyle/>
          <a:p>
            <a:r>
              <a:rPr lang="en-US" dirty="0"/>
              <a:t>Multan Mango orchards 44,000 </a:t>
            </a:r>
            <a:r>
              <a:rPr lang="en-US" dirty="0" smtClean="0"/>
              <a:t>acres. </a:t>
            </a:r>
            <a:endParaRPr lang="en-US" dirty="0"/>
          </a:p>
          <a:p>
            <a:r>
              <a:rPr lang="en-US" dirty="0"/>
              <a:t>Around 48 large housing schemes have been developed on 7,817 acres of land of which 2,043 acres (26%) was previously orchards. </a:t>
            </a:r>
          </a:p>
          <a:p>
            <a:r>
              <a:rPr lang="en-US" dirty="0"/>
              <a:t>There are 460 legal and illegal housing societies in Multan, the majority of which have been built over agricultural land. </a:t>
            </a:r>
          </a:p>
          <a:p>
            <a:r>
              <a:rPr lang="en-US" dirty="0"/>
              <a:t>The proposed DHA scheme plans to build on over 9,000 acres, most of which is currently mango orchards. </a:t>
            </a:r>
          </a:p>
          <a:p>
            <a:r>
              <a:rPr lang="en-US" dirty="0"/>
              <a:t>All of this has added to the climate concerns Mango growers already face. </a:t>
            </a:r>
          </a:p>
          <a:p>
            <a:pPr marL="0" indent="0">
              <a:buNone/>
            </a:pPr>
            <a:endParaRPr lang="en-US" dirty="0"/>
          </a:p>
        </p:txBody>
      </p:sp>
    </p:spTree>
    <p:extLst>
      <p:ext uri="{BB962C8B-B14F-4D97-AF65-F5344CB8AC3E}">
        <p14:creationId xmlns:p14="http://schemas.microsoft.com/office/powerpoint/2010/main" val="173949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Karachi and Lahore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7321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Houses or Housing?	</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Building certain number of houses in a given period of time without a long range process. </a:t>
            </a:r>
          </a:p>
          <a:p>
            <a:r>
              <a:rPr lang="en-US" dirty="0" smtClean="0"/>
              <a:t>Building housing through an institutional arrangement. </a:t>
            </a:r>
          </a:p>
          <a:p>
            <a:pPr marL="0" indent="0">
              <a:buNone/>
            </a:pPr>
            <a:endParaRPr lang="en-US" dirty="0" smtClean="0"/>
          </a:p>
          <a:p>
            <a:pPr>
              <a:buFontTx/>
              <a:buChar char="-"/>
            </a:pPr>
            <a:r>
              <a:rPr lang="en-US" dirty="0" smtClean="0"/>
              <a:t>Private or Public</a:t>
            </a:r>
          </a:p>
          <a:p>
            <a:pPr>
              <a:buFontTx/>
              <a:buChar char="-"/>
            </a:pPr>
            <a:r>
              <a:rPr lang="en-US" dirty="0" smtClean="0"/>
              <a:t>Land at appropriate places with laws to make that possible</a:t>
            </a:r>
          </a:p>
          <a:p>
            <a:pPr>
              <a:buFontTx/>
              <a:buChar char="-"/>
            </a:pPr>
            <a:r>
              <a:rPr lang="en-US" dirty="0" smtClean="0"/>
              <a:t>Affordable loans</a:t>
            </a:r>
          </a:p>
          <a:p>
            <a:pPr>
              <a:buFontTx/>
              <a:buChar char="-"/>
            </a:pPr>
            <a:r>
              <a:rPr lang="en-US" dirty="0" smtClean="0"/>
              <a:t>Mechanisms to raise funds</a:t>
            </a:r>
          </a:p>
          <a:p>
            <a:pPr>
              <a:buFontTx/>
              <a:buChar char="-"/>
            </a:pPr>
            <a:r>
              <a:rPr lang="en-US" dirty="0" smtClean="0"/>
              <a:t>Maximum use of available land (density)</a:t>
            </a:r>
          </a:p>
          <a:p>
            <a:pPr>
              <a:buFontTx/>
              <a:buChar char="-"/>
            </a:pPr>
            <a:r>
              <a:rPr lang="en-US" dirty="0" smtClean="0"/>
              <a:t>Minimum standards for decent living</a:t>
            </a:r>
          </a:p>
          <a:p>
            <a:pPr>
              <a:buFontTx/>
              <a:buChar char="-"/>
            </a:pPr>
            <a:r>
              <a:rPr lang="en-US" dirty="0" smtClean="0"/>
              <a:t>Controlling speculation </a:t>
            </a:r>
          </a:p>
          <a:p>
            <a:pPr>
              <a:buFontTx/>
              <a:buChar char="-"/>
            </a:pPr>
            <a:r>
              <a:rPr lang="en-US" dirty="0" smtClean="0"/>
              <a:t>Technical advice for house building and purchase </a:t>
            </a:r>
          </a:p>
          <a:p>
            <a:pPr>
              <a:buFontTx/>
              <a:buChar char="-"/>
            </a:pPr>
            <a:r>
              <a:rPr lang="en-US" dirty="0" smtClean="0"/>
              <a:t>Training institutions to create Human Resources to make the above possible</a:t>
            </a:r>
            <a:endParaRPr lang="en-US" dirty="0"/>
          </a:p>
        </p:txBody>
      </p:sp>
    </p:spTree>
    <p:extLst>
      <p:ext uri="{BB962C8B-B14F-4D97-AF65-F5344CB8AC3E}">
        <p14:creationId xmlns:p14="http://schemas.microsoft.com/office/powerpoint/2010/main" val="2401962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Figures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Messy statistics (major difference in government figures)</a:t>
            </a:r>
          </a:p>
          <a:p>
            <a:r>
              <a:rPr lang="en-US" dirty="0" smtClean="0"/>
              <a:t>Urban housing demand: 350,000 units/year. 62% lower income, 25% lower-middle income, 10% upper-middle and higher income.</a:t>
            </a:r>
          </a:p>
          <a:p>
            <a:r>
              <a:rPr lang="en-US" dirty="0" smtClean="0"/>
              <a:t>Formal supply: 150,000 units/year. </a:t>
            </a:r>
          </a:p>
          <a:p>
            <a:r>
              <a:rPr lang="en-US" dirty="0" smtClean="0"/>
              <a:t>Annual backlog: 250,000 units. </a:t>
            </a:r>
          </a:p>
          <a:p>
            <a:r>
              <a:rPr lang="en-US" dirty="0" smtClean="0"/>
              <a:t>To maintain backlog at this level: </a:t>
            </a:r>
            <a:r>
              <a:rPr lang="en-US" dirty="0" err="1" smtClean="0"/>
              <a:t>Rs</a:t>
            </a:r>
            <a:r>
              <a:rPr lang="en-US" dirty="0" smtClean="0"/>
              <a:t>. 1 bn. annually required for 10 years. </a:t>
            </a:r>
          </a:p>
          <a:p>
            <a:r>
              <a:rPr lang="en-US" dirty="0" smtClean="0"/>
              <a:t>Last budget allocation for housing 2.329 bn. </a:t>
            </a:r>
            <a:endParaRPr lang="en-US" dirty="0"/>
          </a:p>
        </p:txBody>
      </p:sp>
    </p:spTree>
    <p:extLst>
      <p:ext uri="{BB962C8B-B14F-4D97-AF65-F5344CB8AC3E}">
        <p14:creationId xmlns:p14="http://schemas.microsoft.com/office/powerpoint/2010/main" val="396550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Policy</a:t>
            </a:r>
            <a:endParaRPr lang="en-US" dirty="0"/>
          </a:p>
        </p:txBody>
      </p:sp>
      <p:sp>
        <p:nvSpPr>
          <p:cNvPr id="3" name="Content Placeholder 2"/>
          <p:cNvSpPr>
            <a:spLocks noGrp="1"/>
          </p:cNvSpPr>
          <p:nvPr>
            <p:ph idx="1"/>
          </p:nvPr>
        </p:nvSpPr>
        <p:spPr/>
        <p:txBody>
          <a:bodyPr/>
          <a:lstStyle/>
          <a:p>
            <a:r>
              <a:rPr lang="en-US" dirty="0" smtClean="0"/>
              <a:t>De jure: provide social housing and upgrading of </a:t>
            </a:r>
            <a:r>
              <a:rPr lang="en-US" i="1" dirty="0" err="1" smtClean="0"/>
              <a:t>katchi</a:t>
            </a:r>
            <a:r>
              <a:rPr lang="en-US" i="1" dirty="0" smtClean="0"/>
              <a:t> </a:t>
            </a:r>
            <a:r>
              <a:rPr lang="en-US" i="1" dirty="0" err="1" smtClean="0"/>
              <a:t>abadis</a:t>
            </a:r>
            <a:r>
              <a:rPr lang="en-US" i="1" dirty="0" smtClean="0"/>
              <a:t> </a:t>
            </a:r>
            <a:r>
              <a:rPr lang="en-US" dirty="0" smtClean="0"/>
              <a:t>as per housing policy 2001. </a:t>
            </a:r>
          </a:p>
          <a:p>
            <a:r>
              <a:rPr lang="en-US" dirty="0" smtClean="0"/>
              <a:t>De facto: access the market. To make that possible, credit for housing related purposes has been liberalized by government policies. </a:t>
            </a:r>
          </a:p>
          <a:p>
            <a:r>
              <a:rPr lang="en-US" dirty="0" smtClean="0"/>
              <a:t>Problems of accessing the market. </a:t>
            </a:r>
            <a:endParaRPr lang="en-US" dirty="0"/>
          </a:p>
        </p:txBody>
      </p:sp>
    </p:spTree>
    <p:extLst>
      <p:ext uri="{BB962C8B-B14F-4D97-AF65-F5344CB8AC3E}">
        <p14:creationId xmlns:p14="http://schemas.microsoft.com/office/powerpoint/2010/main" val="1793346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Government Housing Attempts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PPP: Affordable homes and plots under </a:t>
            </a:r>
            <a:r>
              <a:rPr lang="en-US" dirty="0" err="1" smtClean="0"/>
              <a:t>Shaheed</a:t>
            </a:r>
            <a:r>
              <a:rPr lang="en-US" dirty="0" smtClean="0"/>
              <a:t> Benazir Bhutto Housing Cell for 1500 underprivileged families: did not materialize, officials arrested under NAB for irregularities. </a:t>
            </a:r>
          </a:p>
          <a:p>
            <a:r>
              <a:rPr lang="en-US" dirty="0" smtClean="0"/>
              <a:t>PML-N: </a:t>
            </a:r>
            <a:r>
              <a:rPr lang="en-US" dirty="0" err="1" smtClean="0"/>
              <a:t>Apna</a:t>
            </a:r>
            <a:r>
              <a:rPr lang="en-US" dirty="0" smtClean="0"/>
              <a:t> </a:t>
            </a:r>
            <a:r>
              <a:rPr lang="en-US" dirty="0" err="1" smtClean="0"/>
              <a:t>Ghar</a:t>
            </a:r>
            <a:r>
              <a:rPr lang="en-US" dirty="0" smtClean="0"/>
              <a:t> housing scheme 2013, 1,000 clusters of 500 each, housing ministry asks for </a:t>
            </a:r>
            <a:r>
              <a:rPr lang="en-US" dirty="0" err="1" smtClean="0"/>
              <a:t>Rs</a:t>
            </a:r>
            <a:r>
              <a:rPr lang="en-US" dirty="0" smtClean="0"/>
              <a:t>. 350 million and gets 10 million: no housing developed. </a:t>
            </a:r>
          </a:p>
          <a:p>
            <a:r>
              <a:rPr lang="en-US" dirty="0" smtClean="0"/>
              <a:t>PTI: In KP, fourth government which failed to complete </a:t>
            </a:r>
            <a:r>
              <a:rPr lang="en-US" dirty="0" err="1" smtClean="0"/>
              <a:t>Regi</a:t>
            </a:r>
            <a:r>
              <a:rPr lang="en-US" dirty="0" smtClean="0"/>
              <a:t> model town, launched 26 years ago. Of 26,000 plots, only 1,000 built. </a:t>
            </a:r>
            <a:endParaRPr lang="en-US" dirty="0"/>
          </a:p>
        </p:txBody>
      </p:sp>
    </p:spTree>
    <p:extLst>
      <p:ext uri="{BB962C8B-B14F-4D97-AF65-F5344CB8AC3E}">
        <p14:creationId xmlns:p14="http://schemas.microsoft.com/office/powerpoint/2010/main" val="3541931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010400" cy="67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16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housing accessed? </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By lower income and lower-middle income groups</a:t>
            </a:r>
          </a:p>
          <a:p>
            <a:pPr>
              <a:buFontTx/>
              <a:buChar char="-"/>
            </a:pPr>
            <a:r>
              <a:rPr lang="en-US" dirty="0" err="1" smtClean="0"/>
              <a:t>Katchi</a:t>
            </a:r>
            <a:r>
              <a:rPr lang="en-US" dirty="0" smtClean="0"/>
              <a:t> </a:t>
            </a:r>
            <a:r>
              <a:rPr lang="en-US" dirty="0" err="1" smtClean="0"/>
              <a:t>abadis</a:t>
            </a:r>
            <a:r>
              <a:rPr lang="en-US" dirty="0" smtClean="0"/>
              <a:t> on government land </a:t>
            </a:r>
          </a:p>
          <a:p>
            <a:pPr marL="0" indent="0">
              <a:buNone/>
            </a:pPr>
            <a:r>
              <a:rPr lang="en-US" dirty="0" smtClean="0"/>
              <a:t>(receding availability and increasing costs, location issues, regularization and improvement processes, evictions)</a:t>
            </a:r>
          </a:p>
          <a:p>
            <a:pPr>
              <a:buFontTx/>
              <a:buChar char="-"/>
            </a:pPr>
            <a:r>
              <a:rPr lang="en-US" dirty="0" smtClean="0"/>
              <a:t>Informal subdivisions of agricultural land</a:t>
            </a:r>
          </a:p>
          <a:p>
            <a:pPr marL="0" indent="0">
              <a:buNone/>
            </a:pPr>
            <a:r>
              <a:rPr lang="en-US" dirty="0" smtClean="0"/>
              <a:t>(location issues, rapidly increasing scale and cost, speculative trends, no government policy for </a:t>
            </a:r>
            <a:r>
              <a:rPr lang="en-US" dirty="0" err="1" smtClean="0"/>
              <a:t>upgradation</a:t>
            </a:r>
            <a:r>
              <a:rPr lang="en-US" dirty="0" smtClean="0"/>
              <a:t>, secure tenure) </a:t>
            </a:r>
          </a:p>
          <a:p>
            <a:pPr>
              <a:buFontTx/>
              <a:buChar char="-"/>
            </a:pPr>
            <a:r>
              <a:rPr lang="en-US" dirty="0" smtClean="0"/>
              <a:t>Densification of existing settlements and of old city centers abandoned by the rich. </a:t>
            </a:r>
          </a:p>
          <a:p>
            <a:r>
              <a:rPr lang="en-US" b="1" dirty="0" smtClean="0"/>
              <a:t>Middle-income groups: </a:t>
            </a:r>
            <a:r>
              <a:rPr lang="en-US" dirty="0" smtClean="0"/>
              <a:t>HBFC/Bank Loans: increasingly purchased from developers, often for speculation. </a:t>
            </a:r>
          </a:p>
          <a:p>
            <a:r>
              <a:rPr lang="en-US" b="1" dirty="0" smtClean="0"/>
              <a:t>Higher-income groups: </a:t>
            </a:r>
            <a:r>
              <a:rPr lang="en-US" dirty="0" smtClean="0"/>
              <a:t>increasingly in gated settlements on the city fringe in speculative developments. </a:t>
            </a:r>
            <a:endParaRPr lang="en-US" b="1" dirty="0"/>
          </a:p>
        </p:txBody>
      </p:sp>
    </p:spTree>
    <p:extLst>
      <p:ext uri="{BB962C8B-B14F-4D97-AF65-F5344CB8AC3E}">
        <p14:creationId xmlns:p14="http://schemas.microsoft.com/office/powerpoint/2010/main" val="1337230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Punjab</a:t>
            </a:r>
            <a:endParaRPr lang="en-US" dirty="0"/>
          </a:p>
        </p:txBody>
      </p:sp>
      <p:sp>
        <p:nvSpPr>
          <p:cNvPr id="3" name="Content Placeholder 2"/>
          <p:cNvSpPr>
            <a:spLocks noGrp="1"/>
          </p:cNvSpPr>
          <p:nvPr>
            <p:ph idx="1"/>
          </p:nvPr>
        </p:nvSpPr>
        <p:spPr>
          <a:xfrm>
            <a:off x="0" y="304800"/>
            <a:ext cx="9144000" cy="5257800"/>
          </a:xfrm>
        </p:spPr>
        <p:txBody>
          <a:bodyPr>
            <a:noAutofit/>
          </a:bodyPr>
          <a:lstStyle/>
          <a:p>
            <a:pPr marL="0" indent="0">
              <a:buNone/>
            </a:pPr>
            <a:r>
              <a:rPr lang="en-US" sz="2000" b="1" dirty="0" smtClean="0"/>
              <a:t>In Lahore: </a:t>
            </a:r>
          </a:p>
          <a:p>
            <a:r>
              <a:rPr lang="en-US" sz="2000" dirty="0" smtClean="0"/>
              <a:t>Households at the bottom 68% of the income distribution can afford only 1% of all available housing.</a:t>
            </a:r>
          </a:p>
          <a:p>
            <a:r>
              <a:rPr lang="en-US" sz="2000" dirty="0" smtClean="0"/>
              <a:t>Households at the top 12% can afford 56% of all available housing.</a:t>
            </a:r>
          </a:p>
          <a:p>
            <a:r>
              <a:rPr lang="en-US" sz="2000" dirty="0" smtClean="0"/>
              <a:t>More than 47% of urban households live in low quality/substandard housing often in </a:t>
            </a:r>
            <a:r>
              <a:rPr lang="en-US" sz="2000" i="1" dirty="0" err="1" smtClean="0"/>
              <a:t>katchi</a:t>
            </a:r>
            <a:r>
              <a:rPr lang="en-US" sz="2000" i="1" dirty="0" smtClean="0"/>
              <a:t> </a:t>
            </a:r>
            <a:r>
              <a:rPr lang="en-US" sz="2000" i="1" dirty="0" err="1" smtClean="0"/>
              <a:t>abadis</a:t>
            </a:r>
            <a:r>
              <a:rPr lang="en-US" sz="2000" i="1" dirty="0" smtClean="0"/>
              <a:t> </a:t>
            </a:r>
            <a:r>
              <a:rPr lang="en-US" sz="2000" dirty="0" smtClean="0"/>
              <a:t>without security of tenure. </a:t>
            </a:r>
          </a:p>
          <a:p>
            <a:pPr marL="0" indent="0">
              <a:buNone/>
            </a:pPr>
            <a:endParaRPr lang="en-US" sz="2000" dirty="0"/>
          </a:p>
          <a:p>
            <a:pPr marL="0" indent="0">
              <a:buNone/>
            </a:pPr>
            <a:r>
              <a:rPr lang="en-US" sz="2000" b="1" dirty="0" smtClean="0"/>
              <a:t>Punjab in 2017: </a:t>
            </a:r>
          </a:p>
          <a:p>
            <a:pPr marL="0" indent="0">
              <a:buNone/>
            </a:pPr>
            <a:r>
              <a:rPr lang="en-US" sz="2000" b="1" dirty="0" smtClean="0"/>
              <a:t>Housing Demand: </a:t>
            </a:r>
            <a:r>
              <a:rPr lang="en-US" sz="2000" dirty="0" smtClean="0"/>
              <a:t>17,103,835</a:t>
            </a:r>
          </a:p>
          <a:p>
            <a:pPr marL="0" indent="0">
              <a:buNone/>
            </a:pPr>
            <a:r>
              <a:rPr lang="en-US" sz="2000" b="1" dirty="0" smtClean="0"/>
              <a:t>Housing Supply: </a:t>
            </a:r>
            <a:r>
              <a:rPr lang="en-US" sz="2000" dirty="0" smtClean="0"/>
              <a:t>15,564,838</a:t>
            </a:r>
          </a:p>
          <a:p>
            <a:pPr marL="0" indent="0">
              <a:buNone/>
            </a:pPr>
            <a:r>
              <a:rPr lang="en-US" sz="2000" b="1" dirty="0" smtClean="0"/>
              <a:t>Housing Replacement: </a:t>
            </a:r>
            <a:r>
              <a:rPr lang="en-US" sz="2000" dirty="0" smtClean="0"/>
              <a:t>778,242</a:t>
            </a:r>
          </a:p>
          <a:p>
            <a:pPr marL="0" indent="0">
              <a:buNone/>
            </a:pPr>
            <a:r>
              <a:rPr lang="en-US" sz="2000" b="1" dirty="0" smtClean="0"/>
              <a:t>Housing Shortage: </a:t>
            </a:r>
            <a:r>
              <a:rPr lang="en-US" sz="2000" dirty="0" smtClean="0"/>
              <a:t>2,317,239</a:t>
            </a:r>
          </a:p>
          <a:p>
            <a:pPr marL="0" indent="0">
              <a:buNone/>
            </a:pPr>
            <a:endParaRPr lang="en-US" sz="2000" dirty="0" smtClean="0"/>
          </a:p>
          <a:p>
            <a:pPr marL="0" indent="0">
              <a:buNone/>
            </a:pPr>
            <a:r>
              <a:rPr lang="en-US" sz="2000" b="1" dirty="0" smtClean="0"/>
              <a:t>Punjab in 2047:</a:t>
            </a:r>
          </a:p>
          <a:p>
            <a:pPr marL="0" indent="0">
              <a:buNone/>
            </a:pPr>
            <a:r>
              <a:rPr lang="en-US" sz="2000" b="1" dirty="0" smtClean="0"/>
              <a:t>Housing Demand: </a:t>
            </a:r>
            <a:r>
              <a:rPr lang="en-US" sz="2000" dirty="0" smtClean="0"/>
              <a:t>37,461,577</a:t>
            </a:r>
          </a:p>
          <a:p>
            <a:pPr marL="0" indent="0">
              <a:buNone/>
            </a:pPr>
            <a:r>
              <a:rPr lang="en-US" sz="2000" b="1" dirty="0" smtClean="0"/>
              <a:t>Housing Supply: </a:t>
            </a:r>
            <a:r>
              <a:rPr lang="en-US" sz="2000" dirty="0" smtClean="0"/>
              <a:t>27,592,686</a:t>
            </a:r>
          </a:p>
          <a:p>
            <a:pPr marL="0" indent="0">
              <a:buNone/>
            </a:pPr>
            <a:r>
              <a:rPr lang="en-US" sz="2000" b="1" dirty="0" smtClean="0"/>
              <a:t>Housing Replacement: </a:t>
            </a:r>
            <a:r>
              <a:rPr lang="en-US" sz="2000" dirty="0" smtClean="0"/>
              <a:t>1,440, 027</a:t>
            </a:r>
          </a:p>
          <a:p>
            <a:pPr marL="0" indent="0">
              <a:buNone/>
            </a:pPr>
            <a:r>
              <a:rPr lang="en-US" sz="2000" b="1" dirty="0" smtClean="0"/>
              <a:t>Housing Shortage: </a:t>
            </a:r>
            <a:r>
              <a:rPr lang="en-US" sz="2000" dirty="0" smtClean="0"/>
              <a:t>11,308,919</a:t>
            </a:r>
            <a:endParaRPr lang="en-US" sz="20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599" y="2661683"/>
            <a:ext cx="5486401" cy="389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6477074"/>
            <a:ext cx="3429000" cy="369332"/>
          </a:xfrm>
          <a:prstGeom prst="rect">
            <a:avLst/>
          </a:prstGeom>
          <a:noFill/>
        </p:spPr>
        <p:txBody>
          <a:bodyPr wrap="square" rtlCol="0">
            <a:spAutoFit/>
          </a:bodyPr>
          <a:lstStyle/>
          <a:p>
            <a:r>
              <a:rPr lang="en-US" dirty="0" smtClean="0"/>
              <a:t>Source: Urban Unit, Lahore</a:t>
            </a:r>
            <a:endParaRPr lang="en-US" dirty="0"/>
          </a:p>
        </p:txBody>
      </p:sp>
    </p:spTree>
    <p:extLst>
      <p:ext uri="{BB962C8B-B14F-4D97-AF65-F5344CB8AC3E}">
        <p14:creationId xmlns:p14="http://schemas.microsoft.com/office/powerpoint/2010/main" val="105597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792" y="4502715"/>
            <a:ext cx="8229600" cy="4525963"/>
          </a:xfrm>
        </p:spPr>
        <p:txBody>
          <a:bodyPr>
            <a:normAutofit/>
          </a:bodyPr>
          <a:lstStyle/>
          <a:p>
            <a:pPr marL="0" indent="0">
              <a:buNone/>
            </a:pPr>
            <a:r>
              <a:rPr lang="en-US" sz="1400" b="1" dirty="0" smtClean="0"/>
              <a:t>Lahore Urban Unit</a:t>
            </a:r>
            <a:endParaRPr lang="en-US" sz="14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490"/>
            <a:ext cx="87058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09153"/>
            <a:ext cx="8699588" cy="246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43600" y="6400800"/>
            <a:ext cx="3429000" cy="369332"/>
          </a:xfrm>
          <a:prstGeom prst="rect">
            <a:avLst/>
          </a:prstGeom>
          <a:noFill/>
        </p:spPr>
        <p:txBody>
          <a:bodyPr wrap="square" rtlCol="0">
            <a:spAutoFit/>
          </a:bodyPr>
          <a:lstStyle/>
          <a:p>
            <a:r>
              <a:rPr lang="en-US" dirty="0" smtClean="0"/>
              <a:t>Source: Urban Unit, Lahore</a:t>
            </a:r>
            <a:endParaRPr lang="en-US" dirty="0"/>
          </a:p>
        </p:txBody>
      </p:sp>
    </p:spTree>
    <p:extLst>
      <p:ext uri="{BB962C8B-B14F-4D97-AF65-F5344CB8AC3E}">
        <p14:creationId xmlns:p14="http://schemas.microsoft.com/office/powerpoint/2010/main" val="3366777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Faisalabad</a:t>
            </a:r>
            <a:endParaRPr lang="en-US" dirty="0"/>
          </a:p>
        </p:txBody>
      </p:sp>
      <p:sp>
        <p:nvSpPr>
          <p:cNvPr id="3" name="Content Placeholder 2"/>
          <p:cNvSpPr>
            <a:spLocks noGrp="1"/>
          </p:cNvSpPr>
          <p:nvPr>
            <p:ph idx="1"/>
          </p:nvPr>
        </p:nvSpPr>
        <p:spPr>
          <a:xfrm>
            <a:off x="228600" y="1600200"/>
            <a:ext cx="8686800" cy="5105400"/>
          </a:xfrm>
        </p:spPr>
        <p:txBody>
          <a:bodyPr>
            <a:normAutofit fontScale="77500" lnSpcReduction="20000"/>
          </a:bodyPr>
          <a:lstStyle/>
          <a:p>
            <a:r>
              <a:rPr lang="en-US" b="1" dirty="0" smtClean="0"/>
              <a:t>Housing demand: 1947-98:</a:t>
            </a:r>
            <a:r>
              <a:rPr lang="en-US" dirty="0" smtClean="0"/>
              <a:t> 200,000 units</a:t>
            </a:r>
          </a:p>
          <a:p>
            <a:r>
              <a:rPr lang="en-US" b="1" dirty="0" smtClean="0"/>
              <a:t>Formal Supply 1947-98:</a:t>
            </a:r>
            <a:r>
              <a:rPr lang="en-US" dirty="0" smtClean="0"/>
              <a:t> 37,785 units</a:t>
            </a:r>
          </a:p>
          <a:p>
            <a:r>
              <a:rPr lang="en-US" b="1" dirty="0" smtClean="0"/>
              <a:t>Informal Supply (ISALs): </a:t>
            </a:r>
            <a:r>
              <a:rPr lang="en-US" dirty="0" smtClean="0"/>
              <a:t>7,000 units annually</a:t>
            </a:r>
          </a:p>
          <a:p>
            <a:pPr marL="0" indent="0">
              <a:buNone/>
            </a:pPr>
            <a:endParaRPr lang="en-US" b="1" dirty="0" smtClean="0"/>
          </a:p>
          <a:p>
            <a:r>
              <a:rPr lang="en-US" b="1" dirty="0" smtClean="0"/>
              <a:t>Sanctioned housing schemes: </a:t>
            </a:r>
            <a:r>
              <a:rPr lang="en-US" dirty="0" smtClean="0"/>
              <a:t>121</a:t>
            </a:r>
            <a:endParaRPr lang="en-US" b="1" dirty="0" smtClean="0"/>
          </a:p>
          <a:p>
            <a:r>
              <a:rPr lang="en-US" b="1" dirty="0" smtClean="0"/>
              <a:t>Under process housing schemes: </a:t>
            </a:r>
            <a:r>
              <a:rPr lang="en-US" dirty="0" smtClean="0"/>
              <a:t>169</a:t>
            </a:r>
            <a:r>
              <a:rPr lang="en-US" b="1" dirty="0" smtClean="0"/>
              <a:t> </a:t>
            </a:r>
          </a:p>
          <a:p>
            <a:r>
              <a:rPr lang="en-US" b="1" dirty="0" smtClean="0"/>
              <a:t>Illegal housing schemes: </a:t>
            </a:r>
            <a:r>
              <a:rPr lang="en-US" dirty="0" smtClean="0"/>
              <a:t>245</a:t>
            </a:r>
          </a:p>
          <a:p>
            <a:endParaRPr lang="en-US" dirty="0" smtClean="0"/>
          </a:p>
          <a:p>
            <a:r>
              <a:rPr lang="en-US" b="1" dirty="0" smtClean="0"/>
              <a:t>Projected increase in household demand keeping district household size constant (6.4) 2017-47: </a:t>
            </a:r>
            <a:r>
              <a:rPr lang="en-US" dirty="0" smtClean="0"/>
              <a:t>250,001 – 700,000</a:t>
            </a:r>
          </a:p>
          <a:p>
            <a:r>
              <a:rPr lang="en-US" b="1" dirty="0" smtClean="0"/>
              <a:t>Projected increase in household demand while factoring in the projected decrease in district household size (5.8) 2017-47: </a:t>
            </a:r>
            <a:r>
              <a:rPr lang="en-US" dirty="0" smtClean="0"/>
              <a:t>700,001 – 5,371,030</a:t>
            </a:r>
            <a:endParaRPr lang="en-US" dirty="0"/>
          </a:p>
        </p:txBody>
      </p:sp>
      <p:sp>
        <p:nvSpPr>
          <p:cNvPr id="4" name="TextBox 3"/>
          <p:cNvSpPr txBox="1"/>
          <p:nvPr/>
        </p:nvSpPr>
        <p:spPr>
          <a:xfrm>
            <a:off x="5677301" y="6477074"/>
            <a:ext cx="3429000" cy="369332"/>
          </a:xfrm>
          <a:prstGeom prst="rect">
            <a:avLst/>
          </a:prstGeom>
          <a:noFill/>
        </p:spPr>
        <p:txBody>
          <a:bodyPr wrap="square" rtlCol="0">
            <a:spAutoFit/>
          </a:bodyPr>
          <a:lstStyle/>
          <a:p>
            <a:r>
              <a:rPr lang="en-US" dirty="0" smtClean="0"/>
              <a:t>Source: Urban Unit, Lahore</a:t>
            </a:r>
            <a:endParaRPr lang="en-US" dirty="0"/>
          </a:p>
        </p:txBody>
      </p:sp>
    </p:spTree>
    <p:extLst>
      <p:ext uri="{BB962C8B-B14F-4D97-AF65-F5344CB8AC3E}">
        <p14:creationId xmlns:p14="http://schemas.microsoft.com/office/powerpoint/2010/main" val="3924832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schemes described above are known as colonies. </a:t>
            </a:r>
          </a:p>
          <a:p>
            <a:r>
              <a:rPr lang="en-US" dirty="0" smtClean="0"/>
              <a:t>Almost all the colonies are empty, even those that began 10-15 years ago.</a:t>
            </a:r>
          </a:p>
          <a:p>
            <a:r>
              <a:rPr lang="en-US" dirty="0" smtClean="0"/>
              <a:t>With the advent of the motorbike, colonies are now developing in the villages as well, far away from the cities since people can travel long distances from their villages to their places of work. </a:t>
            </a:r>
          </a:p>
          <a:p>
            <a:r>
              <a:rPr lang="en-US" dirty="0" smtClean="0"/>
              <a:t>This is increasing the population of the urban centers during the day.</a:t>
            </a:r>
          </a:p>
          <a:p>
            <a:r>
              <a:rPr lang="en-US" dirty="0" smtClean="0"/>
              <a:t>This is also increasing the number of dormitory villages. </a:t>
            </a:r>
            <a:endParaRPr lang="en-US" dirty="0"/>
          </a:p>
        </p:txBody>
      </p:sp>
    </p:spTree>
    <p:extLst>
      <p:ext uri="{BB962C8B-B14F-4D97-AF65-F5344CB8AC3E}">
        <p14:creationId xmlns:p14="http://schemas.microsoft.com/office/powerpoint/2010/main" val="933273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4338" name="Picture 2" descr="C:\Users\HP\Downloads\Schemat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00" y="273227"/>
            <a:ext cx="8971722" cy="63437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24200" y="914400"/>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09900" y="911423"/>
            <a:ext cx="762000" cy="307777"/>
          </a:xfrm>
          <a:prstGeom prst="rect">
            <a:avLst/>
          </a:prstGeom>
          <a:noFill/>
        </p:spPr>
        <p:txBody>
          <a:bodyPr wrap="square" rtlCol="0">
            <a:spAutoFit/>
          </a:bodyPr>
          <a:lstStyle/>
          <a:p>
            <a:r>
              <a:rPr lang="en-US" sz="1400" dirty="0" smtClean="0"/>
              <a:t>Villages</a:t>
            </a:r>
            <a:endParaRPr lang="en-US" sz="1400" dirty="0"/>
          </a:p>
        </p:txBody>
      </p:sp>
      <p:sp>
        <p:nvSpPr>
          <p:cNvPr id="7" name="TextBox 6"/>
          <p:cNvSpPr txBox="1"/>
          <p:nvPr/>
        </p:nvSpPr>
        <p:spPr>
          <a:xfrm>
            <a:off x="6705600" y="3029981"/>
            <a:ext cx="1295400" cy="307777"/>
          </a:xfrm>
          <a:prstGeom prst="rect">
            <a:avLst/>
          </a:prstGeom>
          <a:noFill/>
        </p:spPr>
        <p:txBody>
          <a:bodyPr wrap="square" rtlCol="0">
            <a:spAutoFit/>
          </a:bodyPr>
          <a:lstStyle/>
          <a:p>
            <a:r>
              <a:rPr lang="en-US" sz="1400" dirty="0" smtClean="0"/>
              <a:t>Existing </a:t>
            </a:r>
            <a:endParaRPr lang="en-US" sz="1400" dirty="0"/>
          </a:p>
        </p:txBody>
      </p:sp>
    </p:spTree>
    <p:extLst>
      <p:ext uri="{BB962C8B-B14F-4D97-AF65-F5344CB8AC3E}">
        <p14:creationId xmlns:p14="http://schemas.microsoft.com/office/powerpoint/2010/main" val="2019751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HBFC </a:t>
            </a:r>
            <a:r>
              <a:rPr lang="en-US" dirty="0"/>
              <a:t>L</a:t>
            </a:r>
            <a:r>
              <a:rPr lang="en-US" dirty="0" smtClean="0"/>
              <a:t>oans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99" y="2286000"/>
            <a:ext cx="8184931" cy="2667000"/>
          </a:xfrm>
          <a:prstGeom prst="rect">
            <a:avLst/>
          </a:prstGeom>
          <a:solidFill>
            <a:srgbClr val="FFFF00"/>
          </a:solidFill>
          <a:ln>
            <a:noFill/>
          </a:ln>
          <a:effectLst/>
        </p:spPr>
      </p:pic>
      <p:sp>
        <p:nvSpPr>
          <p:cNvPr id="4" name="Rectangle 3"/>
          <p:cNvSpPr/>
          <p:nvPr/>
        </p:nvSpPr>
        <p:spPr>
          <a:xfrm>
            <a:off x="494899" y="2971800"/>
            <a:ext cx="7582301"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4899" y="3505200"/>
            <a:ext cx="7582301"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4899" y="4495800"/>
            <a:ext cx="7582301"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442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
            <a:ext cx="5562600" cy="668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94899" y="2286000"/>
            <a:ext cx="7582301"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4899" y="3657600"/>
            <a:ext cx="7582301"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94899" y="6477000"/>
            <a:ext cx="7582301"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4215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18020" y="446943"/>
            <a:ext cx="8229600" cy="1153257"/>
          </a:xfrm>
        </p:spPr>
        <p:txBody>
          <a:bodyPr>
            <a:normAutofit/>
          </a:bodyPr>
          <a:lstStyle/>
          <a:p>
            <a:pPr eaLnBrk="1" hangingPunct="1"/>
            <a:r>
              <a:rPr lang="en-GB" sz="2800" b="1" dirty="0" smtClean="0">
                <a:latin typeface="+mn-lt"/>
                <a:ea typeface="Adobe Fan Heiti Std B" panose="020B0700000000000000" pitchFamily="34" charset="-128"/>
              </a:rPr>
              <a:t>Karachi Housing Demand-Supply Gap</a:t>
            </a:r>
            <a:endParaRPr lang="en-US" sz="2800" b="1" dirty="0">
              <a:latin typeface="+mn-lt"/>
              <a:ea typeface="Adobe Fan Heiti Std B" panose="020B0700000000000000" pitchFamily="34" charset="-128"/>
            </a:endParaRPr>
          </a:p>
        </p:txBody>
      </p:sp>
      <p:sp>
        <p:nvSpPr>
          <p:cNvPr id="105475" name="Text Box 3"/>
          <p:cNvSpPr txBox="1">
            <a:spLocks noChangeArrowheads="1"/>
          </p:cNvSpPr>
          <p:nvPr/>
        </p:nvSpPr>
        <p:spPr bwMode="auto">
          <a:xfrm>
            <a:off x="492369" y="1740883"/>
            <a:ext cx="8001000" cy="4732899"/>
          </a:xfrm>
          <a:prstGeom prst="rect">
            <a:avLst/>
          </a:prstGeom>
          <a:noFill/>
          <a:ln w="9525">
            <a:noFill/>
            <a:miter lim="800000"/>
            <a:headEnd/>
            <a:tailEnd/>
          </a:ln>
        </p:spPr>
        <p:txBody>
          <a:bodyPr>
            <a:spAutoFit/>
          </a:bodyPr>
          <a:lstStyle/>
          <a:p>
            <a:pPr>
              <a:buFontTx/>
              <a:buChar char="•"/>
            </a:pPr>
            <a:r>
              <a:rPr lang="en-GB" sz="2000" dirty="0">
                <a:ea typeface="Adobe Fangsong Std R" panose="02020400000000000000" pitchFamily="18" charset="-128"/>
              </a:rPr>
              <a:t> </a:t>
            </a:r>
            <a:r>
              <a:rPr lang="en-GB" sz="2000" dirty="0">
                <a:ea typeface="Adobe Fangsong Std R" panose="02020400000000000000" pitchFamily="18" charset="-128"/>
                <a:cs typeface="Arial" pitchFamily="34" charset="0"/>
              </a:rPr>
              <a:t>Housing demand		 </a:t>
            </a:r>
            <a:r>
              <a:rPr lang="en-GB" sz="2000" dirty="0" smtClean="0">
                <a:ea typeface="Adobe Fangsong Std R" panose="02020400000000000000" pitchFamily="18" charset="-128"/>
                <a:cs typeface="Arial" pitchFamily="34" charset="0"/>
              </a:rPr>
              <a:t> </a:t>
            </a:r>
            <a:r>
              <a:rPr lang="en-GB" sz="2000" dirty="0">
                <a:ea typeface="Adobe Fangsong Std R" panose="02020400000000000000" pitchFamily="18" charset="-128"/>
                <a:cs typeface="Arial" pitchFamily="34" charset="0"/>
              </a:rPr>
              <a:t>:         </a:t>
            </a:r>
            <a:r>
              <a:rPr lang="en-GB" sz="2000" dirty="0" smtClean="0">
                <a:ea typeface="Adobe Fangsong Std R" panose="02020400000000000000" pitchFamily="18" charset="-128"/>
                <a:cs typeface="Arial" pitchFamily="34" charset="0"/>
              </a:rPr>
              <a:t>120,000 </a:t>
            </a:r>
            <a:r>
              <a:rPr lang="en-GB" sz="2000" dirty="0">
                <a:ea typeface="Adobe Fangsong Std R" panose="02020400000000000000" pitchFamily="18" charset="-128"/>
                <a:cs typeface="Arial" pitchFamily="34" charset="0"/>
              </a:rPr>
              <a:t>per year</a:t>
            </a:r>
          </a:p>
          <a:p>
            <a:r>
              <a:rPr lang="en-US" sz="2000" dirty="0">
                <a:ea typeface="Adobe Fangsong Std R" panose="02020400000000000000" pitchFamily="18" charset="-128"/>
                <a:cs typeface="Arial" pitchFamily="34" charset="0"/>
              </a:rPr>
              <a:t>   </a:t>
            </a:r>
          </a:p>
          <a:p>
            <a:pPr>
              <a:buFontTx/>
              <a:buChar char="•"/>
            </a:pPr>
            <a:r>
              <a:rPr lang="en-GB" sz="2000" dirty="0">
                <a:ea typeface="Adobe Fangsong Std R" panose="02020400000000000000" pitchFamily="18" charset="-128"/>
                <a:cs typeface="Arial" pitchFamily="34" charset="0"/>
              </a:rPr>
              <a:t> Formal sector housing supply	</a:t>
            </a:r>
            <a:r>
              <a:rPr lang="en-GB" sz="2000" dirty="0" smtClean="0">
                <a:ea typeface="Adobe Fangsong Std R" panose="02020400000000000000" pitchFamily="18" charset="-128"/>
                <a:cs typeface="Arial" pitchFamily="34" charset="0"/>
              </a:rPr>
              <a:t>  </a:t>
            </a:r>
            <a:r>
              <a:rPr lang="en-GB" sz="2000" dirty="0">
                <a:ea typeface="Adobe Fangsong Std R" panose="02020400000000000000" pitchFamily="18" charset="-128"/>
                <a:cs typeface="Arial" pitchFamily="34" charset="0"/>
              </a:rPr>
              <a:t>:	</a:t>
            </a:r>
            <a:r>
              <a:rPr lang="en-GB" sz="2000" dirty="0" smtClean="0">
                <a:ea typeface="Adobe Fangsong Std R" panose="02020400000000000000" pitchFamily="18" charset="-128"/>
                <a:cs typeface="Arial" pitchFamily="34" charset="0"/>
              </a:rPr>
              <a:t>42,000 </a:t>
            </a:r>
            <a:r>
              <a:rPr lang="en-GB" sz="2000" dirty="0">
                <a:ea typeface="Adobe Fangsong Std R" panose="02020400000000000000" pitchFamily="18" charset="-128"/>
                <a:cs typeface="Arial" pitchFamily="34" charset="0"/>
              </a:rPr>
              <a:t>per year	</a:t>
            </a:r>
            <a:endParaRPr lang="en-US" sz="2000" dirty="0">
              <a:ea typeface="Adobe Fangsong Std R" panose="02020400000000000000" pitchFamily="18" charset="-128"/>
              <a:cs typeface="Arial" pitchFamily="34" charset="0"/>
            </a:endParaRPr>
          </a:p>
          <a:p>
            <a:r>
              <a:rPr lang="en-GB" sz="2000" dirty="0">
                <a:ea typeface="Adobe Fangsong Std R" panose="02020400000000000000" pitchFamily="18" charset="-128"/>
                <a:cs typeface="Arial" pitchFamily="34" charset="0"/>
              </a:rPr>
              <a:t>  (Average over last 5 years)</a:t>
            </a:r>
          </a:p>
          <a:p>
            <a:endParaRPr lang="en-US" sz="2000" dirty="0">
              <a:ea typeface="Adobe Fangsong Std R" panose="02020400000000000000" pitchFamily="18" charset="-128"/>
              <a:cs typeface="Arial" pitchFamily="34" charset="0"/>
            </a:endParaRPr>
          </a:p>
          <a:p>
            <a:pPr>
              <a:buFontTx/>
              <a:buChar char="•"/>
            </a:pPr>
            <a:r>
              <a:rPr lang="en-GB" sz="2000" dirty="0">
                <a:ea typeface="Adobe Fangsong Std R" panose="02020400000000000000" pitchFamily="18" charset="-128"/>
                <a:cs typeface="Arial" pitchFamily="34" charset="0"/>
              </a:rPr>
              <a:t> Accommodated in </a:t>
            </a:r>
            <a:r>
              <a:rPr lang="en-GB" sz="2000" dirty="0" err="1">
                <a:ea typeface="Adobe Fangsong Std R" panose="02020400000000000000" pitchFamily="18" charset="-128"/>
                <a:cs typeface="Arial" pitchFamily="34" charset="0"/>
              </a:rPr>
              <a:t>katchi</a:t>
            </a:r>
            <a:r>
              <a:rPr lang="en-GB" sz="2000" dirty="0">
                <a:ea typeface="Adobe Fangsong Std R" panose="02020400000000000000" pitchFamily="18" charset="-128"/>
                <a:cs typeface="Arial" pitchFamily="34" charset="0"/>
              </a:rPr>
              <a:t> </a:t>
            </a:r>
            <a:r>
              <a:rPr lang="en-GB" sz="2000" dirty="0" err="1">
                <a:ea typeface="Adobe Fangsong Std R" panose="02020400000000000000" pitchFamily="18" charset="-128"/>
                <a:cs typeface="Arial" pitchFamily="34" charset="0"/>
              </a:rPr>
              <a:t>abadis</a:t>
            </a:r>
            <a:r>
              <a:rPr lang="en-GB" sz="2000" dirty="0">
                <a:ea typeface="Adobe Fangsong Std R" panose="02020400000000000000" pitchFamily="18" charset="-128"/>
                <a:cs typeface="Arial" pitchFamily="34" charset="0"/>
              </a:rPr>
              <a:t>	  :	</a:t>
            </a:r>
            <a:r>
              <a:rPr lang="en-GB" sz="2000" dirty="0" smtClean="0">
                <a:ea typeface="Adobe Fangsong Std R" panose="02020400000000000000" pitchFamily="18" charset="-128"/>
                <a:cs typeface="Arial" pitchFamily="34" charset="0"/>
              </a:rPr>
              <a:t> 32,000 </a:t>
            </a:r>
            <a:r>
              <a:rPr lang="en-GB" sz="2000" dirty="0">
                <a:ea typeface="Adobe Fangsong Std R" panose="02020400000000000000" pitchFamily="18" charset="-128"/>
                <a:cs typeface="Arial" pitchFamily="34" charset="0"/>
              </a:rPr>
              <a:t>per year</a:t>
            </a:r>
          </a:p>
          <a:p>
            <a:endParaRPr lang="en-US" sz="2000" dirty="0">
              <a:ea typeface="Adobe Fangsong Std R" panose="02020400000000000000" pitchFamily="18" charset="-128"/>
              <a:cs typeface="Arial" pitchFamily="34" charset="0"/>
            </a:endParaRPr>
          </a:p>
          <a:p>
            <a:pPr>
              <a:buFontTx/>
              <a:buChar char="•"/>
            </a:pPr>
            <a:r>
              <a:rPr lang="en-GB" sz="2000" dirty="0">
                <a:ea typeface="Adobe Fangsong Std R" panose="02020400000000000000" pitchFamily="18" charset="-128"/>
                <a:cs typeface="Arial" pitchFamily="34" charset="0"/>
              </a:rPr>
              <a:t> Rest accommodated through densification of existing settlements.</a:t>
            </a:r>
          </a:p>
          <a:p>
            <a:endParaRPr lang="en-GB" sz="2000" dirty="0">
              <a:ea typeface="Adobe Fangsong Std R" panose="02020400000000000000" pitchFamily="18" charset="-128"/>
              <a:cs typeface="Arial" pitchFamily="34" charset="0"/>
            </a:endParaRPr>
          </a:p>
          <a:p>
            <a:pPr>
              <a:buFontTx/>
              <a:buChar char="•"/>
            </a:pPr>
            <a:r>
              <a:rPr lang="en-GB" sz="2000" dirty="0">
                <a:ea typeface="Adobe Fangsong Std R" panose="02020400000000000000" pitchFamily="18" charset="-128"/>
                <a:cs typeface="Arial" pitchFamily="34" charset="0"/>
              </a:rPr>
              <a:t>The issue of densification and its societal repercussions</a:t>
            </a:r>
            <a:r>
              <a:rPr lang="en-GB" sz="2000" dirty="0" smtClean="0">
                <a:ea typeface="Adobe Fangsong Std R" panose="02020400000000000000" pitchFamily="18" charset="-128"/>
                <a:cs typeface="Arial" pitchFamily="34" charset="0"/>
              </a:rPr>
              <a:t>.</a:t>
            </a:r>
          </a:p>
          <a:p>
            <a:pPr>
              <a:buFontTx/>
              <a:buChar char="•"/>
            </a:pPr>
            <a:endParaRPr lang="en-GB" sz="2000" dirty="0">
              <a:ea typeface="Adobe Fangsong Std R" panose="02020400000000000000" pitchFamily="18" charset="-128"/>
              <a:cs typeface="Arial" pitchFamily="34" charset="0"/>
            </a:endParaRPr>
          </a:p>
          <a:p>
            <a:pPr>
              <a:buFontTx/>
              <a:buChar char="•"/>
            </a:pPr>
            <a:r>
              <a:rPr lang="en-GB" sz="2000" b="1" dirty="0" smtClean="0">
                <a:ea typeface="Adobe Fangsong Std R" panose="02020400000000000000" pitchFamily="18" charset="-128"/>
                <a:cs typeface="Arial" pitchFamily="34" charset="0"/>
              </a:rPr>
              <a:t>This was when we had a population of 22 million. </a:t>
            </a:r>
          </a:p>
          <a:p>
            <a:r>
              <a:rPr lang="en-GB" sz="2000" b="1" dirty="0" smtClean="0">
                <a:ea typeface="Adobe Fangsong Std R" panose="02020400000000000000" pitchFamily="18" charset="-128"/>
                <a:cs typeface="Arial" pitchFamily="34" charset="0"/>
              </a:rPr>
              <a:t>  But now we have lost 6 million population so it needs to be reworked.</a:t>
            </a:r>
            <a:endParaRPr lang="en-GB" sz="2000" b="1" dirty="0">
              <a:ea typeface="Adobe Fangsong Std R" panose="02020400000000000000" pitchFamily="18" charset="-128"/>
              <a:cs typeface="Arial" pitchFamily="34" charset="0"/>
            </a:endParaRPr>
          </a:p>
          <a:p>
            <a:r>
              <a:rPr lang="en-US" sz="1662" b="1" dirty="0">
                <a:latin typeface="Adobe Fangsong Std R" panose="02020400000000000000" pitchFamily="18" charset="-128"/>
                <a:ea typeface="Adobe Fangsong Std R" panose="02020400000000000000" pitchFamily="18" charset="-128"/>
              </a:rPr>
              <a:t>	</a:t>
            </a:r>
          </a:p>
          <a:p>
            <a:pPr>
              <a:spcBef>
                <a:spcPct val="50000"/>
              </a:spcBef>
            </a:pPr>
            <a:endParaRPr lang="en-US" sz="1662" dirty="0"/>
          </a:p>
        </p:txBody>
      </p:sp>
      <p:sp>
        <p:nvSpPr>
          <p:cNvPr id="4" name="Slide Number Placeholder 3"/>
          <p:cNvSpPr>
            <a:spLocks noGrp="1"/>
          </p:cNvSpPr>
          <p:nvPr>
            <p:ph type="sldNum" sz="quarter" idx="12"/>
          </p:nvPr>
        </p:nvSpPr>
        <p:spPr/>
        <p:txBody>
          <a:bodyPr/>
          <a:lstStyle/>
          <a:p>
            <a:fld id="{DC9B0874-E40F-40CE-AB02-18529EF66313}" type="slidenum">
              <a:rPr lang="en-US" smtClean="0"/>
              <a:pPr/>
              <a:t>38</a:t>
            </a:fld>
            <a:endParaRPr lang="en-US"/>
          </a:p>
        </p:txBody>
      </p:sp>
    </p:spTree>
    <p:extLst>
      <p:ext uri="{BB962C8B-B14F-4D97-AF65-F5344CB8AC3E}">
        <p14:creationId xmlns:p14="http://schemas.microsoft.com/office/powerpoint/2010/main" val="344038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Karachi – Some 1998 Census Statistics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Population: 9,856,318.</a:t>
            </a:r>
          </a:p>
          <a:p>
            <a:r>
              <a:rPr lang="en-US" dirty="0" smtClean="0"/>
              <a:t>Households: 1,471,092.</a:t>
            </a:r>
          </a:p>
          <a:p>
            <a:r>
              <a:rPr lang="en-US" dirty="0" smtClean="0"/>
              <a:t>Housing Units: 1,457,096.</a:t>
            </a:r>
          </a:p>
          <a:p>
            <a:r>
              <a:rPr lang="en-US" dirty="0" smtClean="0"/>
              <a:t>Backlog: 13,966.</a:t>
            </a:r>
          </a:p>
          <a:p>
            <a:r>
              <a:rPr lang="en-US" dirty="0" smtClean="0"/>
              <a:t>Demand at 3.5% per year. </a:t>
            </a:r>
            <a:r>
              <a:rPr lang="en-US" dirty="0"/>
              <a:t>P</a:t>
            </a:r>
            <a:r>
              <a:rPr lang="en-US" dirty="0" smtClean="0"/>
              <a:t>opulation increase 53,370 </a:t>
            </a:r>
          </a:p>
          <a:p>
            <a:r>
              <a:rPr lang="en-US" b="1" dirty="0" smtClean="0"/>
              <a:t>Inadequate housing means </a:t>
            </a:r>
          </a:p>
          <a:p>
            <a:pPr>
              <a:buFontTx/>
              <a:buChar char="-"/>
            </a:pPr>
            <a:r>
              <a:rPr lang="en-US" dirty="0" smtClean="0"/>
              <a:t>One room house: 451,700 units. </a:t>
            </a:r>
          </a:p>
          <a:p>
            <a:pPr>
              <a:buFontTx/>
              <a:buChar char="-"/>
            </a:pPr>
            <a:r>
              <a:rPr lang="en-US" dirty="0" smtClean="0"/>
              <a:t>Without piped water: 373,360 units.</a:t>
            </a:r>
          </a:p>
          <a:p>
            <a:pPr>
              <a:buFontTx/>
              <a:buChar char="-"/>
            </a:pPr>
            <a:r>
              <a:rPr lang="en-US" dirty="0" smtClean="0"/>
              <a:t>Without electricity: 90,450.</a:t>
            </a:r>
          </a:p>
          <a:p>
            <a:pPr>
              <a:buFontTx/>
              <a:buChar char="-"/>
            </a:pPr>
            <a:r>
              <a:rPr lang="en-US" i="1" dirty="0" err="1" smtClean="0"/>
              <a:t>Katcha</a:t>
            </a:r>
            <a:r>
              <a:rPr lang="en-US" i="1" dirty="0" smtClean="0"/>
              <a:t> </a:t>
            </a:r>
            <a:r>
              <a:rPr lang="en-US" dirty="0" smtClean="0"/>
              <a:t>houses: 62,900. </a:t>
            </a:r>
          </a:p>
          <a:p>
            <a:r>
              <a:rPr lang="en-US" b="1" dirty="0"/>
              <a:t>N</a:t>
            </a:r>
            <a:r>
              <a:rPr lang="en-US" b="1" dirty="0" smtClean="0"/>
              <a:t>eed to redefine adequate housing.</a:t>
            </a:r>
            <a:endParaRPr lang="en-US" b="1" dirty="0"/>
          </a:p>
        </p:txBody>
      </p:sp>
    </p:spTree>
    <p:extLst>
      <p:ext uri="{BB962C8B-B14F-4D97-AF65-F5344CB8AC3E}">
        <p14:creationId xmlns:p14="http://schemas.microsoft.com/office/powerpoint/2010/main" val="2286460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23792"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008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ea typeface="Adobe Fan Heiti Std B" panose="020B0700000000000000" pitchFamily="34" charset="-128"/>
              </a:rPr>
              <a:t>History of Informal Settlements in Karachi</a:t>
            </a:r>
            <a:endParaRPr lang="en-US" sz="2800" b="1" dirty="0">
              <a:latin typeface="+mn-lt"/>
              <a:ea typeface="Adobe Fan Heiti Std B" panose="020B0700000000000000" pitchFamily="34" charset="-128"/>
            </a:endParaRPr>
          </a:p>
        </p:txBody>
      </p:sp>
      <p:sp>
        <p:nvSpPr>
          <p:cNvPr id="3" name="Content Placeholder 2"/>
          <p:cNvSpPr>
            <a:spLocks noGrp="1"/>
          </p:cNvSpPr>
          <p:nvPr>
            <p:ph idx="1"/>
          </p:nvPr>
        </p:nvSpPr>
        <p:spPr>
          <a:xfrm>
            <a:off x="457200" y="1600200"/>
            <a:ext cx="8458200" cy="4876800"/>
          </a:xfrm>
        </p:spPr>
        <p:txBody>
          <a:bodyPr>
            <a:normAutofit/>
          </a:bodyPr>
          <a:lstStyle/>
          <a:p>
            <a:r>
              <a:rPr lang="en-US" sz="2400" dirty="0" smtClean="0">
                <a:ea typeface="Adobe Fangsong Std R" panose="02020400000000000000" pitchFamily="18" charset="-128"/>
              </a:rPr>
              <a:t>1947-1951:  Unorganized invasions</a:t>
            </a:r>
          </a:p>
          <a:p>
            <a:r>
              <a:rPr lang="en-US" sz="2400" dirty="0" smtClean="0">
                <a:ea typeface="Adobe Fangsong Std R" panose="02020400000000000000" pitchFamily="18" charset="-128"/>
              </a:rPr>
              <a:t>1951-1958:  Bulldozing and relocation</a:t>
            </a:r>
          </a:p>
          <a:p>
            <a:r>
              <a:rPr lang="en-US" sz="2400" dirty="0" smtClean="0">
                <a:ea typeface="Adobe Fangsong Std R" panose="02020400000000000000" pitchFamily="18" charset="-128"/>
              </a:rPr>
              <a:t>1958-1962:  Social housing in satellite towns</a:t>
            </a:r>
          </a:p>
          <a:p>
            <a:pPr>
              <a:buNone/>
            </a:pPr>
            <a:r>
              <a:rPr lang="en-US" sz="2400" dirty="0" smtClean="0">
                <a:ea typeface="Adobe Fangsong Std R" panose="02020400000000000000" pitchFamily="18" charset="-128"/>
              </a:rPr>
              <a:t>                            Discontinued after four years</a:t>
            </a:r>
          </a:p>
          <a:p>
            <a:r>
              <a:rPr lang="en-US" sz="2400" dirty="0" smtClean="0">
                <a:ea typeface="Adobe Fangsong Std R" panose="02020400000000000000" pitchFamily="18" charset="-128"/>
              </a:rPr>
              <a:t>1962-1968:  Plot townships with no services</a:t>
            </a:r>
          </a:p>
          <a:p>
            <a:r>
              <a:rPr lang="en-US" sz="2400" dirty="0" smtClean="0">
                <a:ea typeface="Adobe Fangsong Std R" panose="02020400000000000000" pitchFamily="18" charset="-128"/>
              </a:rPr>
              <a:t>1955 onwards: Informal subdivisions (ISD or </a:t>
            </a:r>
            <a:r>
              <a:rPr lang="en-US" sz="2400" dirty="0" err="1" smtClean="0">
                <a:ea typeface="Adobe Fangsong Std R" panose="02020400000000000000" pitchFamily="18" charset="-128"/>
              </a:rPr>
              <a:t>katchi</a:t>
            </a:r>
            <a:r>
              <a:rPr lang="en-US" sz="2400" dirty="0" smtClean="0">
                <a:ea typeface="Adobe Fangsong Std R" panose="02020400000000000000" pitchFamily="18" charset="-128"/>
              </a:rPr>
              <a:t> </a:t>
            </a:r>
            <a:r>
              <a:rPr lang="en-US" sz="2400" dirty="0" err="1" smtClean="0">
                <a:ea typeface="Adobe Fangsong Std R" panose="02020400000000000000" pitchFamily="18" charset="-128"/>
              </a:rPr>
              <a:t>abadis</a:t>
            </a:r>
            <a:r>
              <a:rPr lang="en-US" sz="2400" dirty="0" smtClean="0">
                <a:ea typeface="Adobe Fangsong Std R" panose="02020400000000000000" pitchFamily="18" charset="-128"/>
              </a:rPr>
              <a:t>) on public land </a:t>
            </a:r>
          </a:p>
          <a:p>
            <a:r>
              <a:rPr lang="en-US" sz="2400" dirty="0" smtClean="0">
                <a:ea typeface="Adobe Fangsong Std R" panose="02020400000000000000" pitchFamily="18" charset="-128"/>
              </a:rPr>
              <a:t>1979 onwards: Regularization </a:t>
            </a:r>
          </a:p>
          <a:p>
            <a:r>
              <a:rPr lang="en-US" sz="2400" dirty="0" smtClean="0">
                <a:ea typeface="Adobe Fangsong Std R" panose="02020400000000000000" pitchFamily="18" charset="-128"/>
              </a:rPr>
              <a:t>62% of </a:t>
            </a:r>
            <a:r>
              <a:rPr lang="en-US" sz="2400" dirty="0" err="1" smtClean="0">
                <a:ea typeface="Adobe Fangsong Std R" panose="02020400000000000000" pitchFamily="18" charset="-128"/>
              </a:rPr>
              <a:t>Karachiites</a:t>
            </a:r>
            <a:r>
              <a:rPr lang="en-US" sz="2400" dirty="0" smtClean="0">
                <a:ea typeface="Adobe Fangsong Std R" panose="02020400000000000000" pitchFamily="18" charset="-128"/>
              </a:rPr>
              <a:t> live in ISDs</a:t>
            </a:r>
          </a:p>
          <a:p>
            <a:r>
              <a:rPr lang="en-US" sz="2400" dirty="0" smtClean="0">
                <a:ea typeface="Adobe Fangsong Std R" panose="02020400000000000000" pitchFamily="18" charset="-128"/>
              </a:rPr>
              <a:t>72% of ISDs have either been regularized or marked for regularization                              </a:t>
            </a:r>
            <a:endParaRPr lang="en-US" sz="2400" dirty="0">
              <a:ea typeface="Adobe Fangsong Std R" panose="02020400000000000000" pitchFamily="18" charset="-128"/>
            </a:endParaRPr>
          </a:p>
        </p:txBody>
      </p:sp>
    </p:spTree>
    <p:extLst>
      <p:ext uri="{BB962C8B-B14F-4D97-AF65-F5344CB8AC3E}">
        <p14:creationId xmlns:p14="http://schemas.microsoft.com/office/powerpoint/2010/main" val="1136348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ea typeface="Adobe Fan Heiti Std B" panose="020B0700000000000000" pitchFamily="34" charset="-128"/>
              </a:rPr>
              <a:t>New </a:t>
            </a:r>
            <a:r>
              <a:rPr lang="en-US" sz="2800" b="1" dirty="0" err="1" smtClean="0">
                <a:latin typeface="+mn-lt"/>
                <a:ea typeface="Adobe Fan Heiti Std B" panose="020B0700000000000000" pitchFamily="34" charset="-128"/>
              </a:rPr>
              <a:t>katchi</a:t>
            </a:r>
            <a:r>
              <a:rPr lang="en-US" sz="2800" b="1" dirty="0" smtClean="0">
                <a:latin typeface="+mn-lt"/>
                <a:ea typeface="Adobe Fan Heiti Std B" panose="020B0700000000000000" pitchFamily="34" charset="-128"/>
              </a:rPr>
              <a:t> </a:t>
            </a:r>
            <a:r>
              <a:rPr lang="en-US" sz="2800" b="1" dirty="0" err="1" smtClean="0">
                <a:latin typeface="+mn-lt"/>
                <a:ea typeface="Adobe Fan Heiti Std B" panose="020B0700000000000000" pitchFamily="34" charset="-128"/>
              </a:rPr>
              <a:t>abadis</a:t>
            </a:r>
            <a:r>
              <a:rPr lang="en-US" sz="2800" b="1" dirty="0" smtClean="0">
                <a:latin typeface="+mn-lt"/>
                <a:ea typeface="Adobe Fan Heiti Std B" panose="020B0700000000000000" pitchFamily="34" charset="-128"/>
              </a:rPr>
              <a:t> are becoming history</a:t>
            </a:r>
            <a:endParaRPr lang="en-US" sz="2800" b="1" dirty="0">
              <a:latin typeface="+mn-lt"/>
              <a:ea typeface="Adobe Fan Heiti Std B" panose="020B0700000000000000" pitchFamily="34" charset="-128"/>
            </a:endParaRPr>
          </a:p>
        </p:txBody>
      </p:sp>
      <p:sp>
        <p:nvSpPr>
          <p:cNvPr id="3" name="Content Placeholder 2"/>
          <p:cNvSpPr>
            <a:spLocks noGrp="1"/>
          </p:cNvSpPr>
          <p:nvPr>
            <p:ph idx="1"/>
          </p:nvPr>
        </p:nvSpPr>
        <p:spPr>
          <a:xfrm>
            <a:off x="457200" y="1066800"/>
            <a:ext cx="8229600" cy="4525963"/>
          </a:xfrm>
        </p:spPr>
        <p:txBody>
          <a:bodyPr>
            <a:noAutofit/>
          </a:bodyPr>
          <a:lstStyle/>
          <a:p>
            <a:pPr>
              <a:buNone/>
            </a:pPr>
            <a:r>
              <a:rPr lang="en-US" sz="2000" dirty="0" smtClean="0">
                <a:ea typeface="Adobe Fangsong Std R" panose="02020400000000000000" pitchFamily="18" charset="-128"/>
              </a:rPr>
              <a:t>Because </a:t>
            </a:r>
          </a:p>
          <a:p>
            <a:r>
              <a:rPr lang="en-US" sz="2000" dirty="0" smtClean="0">
                <a:ea typeface="Adobe Fangsong Std R" panose="02020400000000000000" pitchFamily="18" charset="-128"/>
              </a:rPr>
              <a:t>Before the city was small, land was cheap, there was no middle class demand and the city periphery was near the city work places.</a:t>
            </a:r>
          </a:p>
          <a:p>
            <a:endParaRPr lang="en-US" sz="2000" dirty="0" smtClean="0">
              <a:ea typeface="Adobe Fangsong Std R" panose="02020400000000000000" pitchFamily="18" charset="-128"/>
            </a:endParaRPr>
          </a:p>
          <a:p>
            <a:r>
              <a:rPr lang="en-US" sz="2000" dirty="0" smtClean="0">
                <a:ea typeface="Adobe Fangsong Std R" panose="02020400000000000000" pitchFamily="18" charset="-128"/>
              </a:rPr>
              <a:t>Now the city periphery, where cheap land is available, is far away from work areas. </a:t>
            </a:r>
          </a:p>
          <a:p>
            <a:endParaRPr lang="en-US" sz="2000" dirty="0" smtClean="0">
              <a:ea typeface="Adobe Fangsong Std R" panose="02020400000000000000" pitchFamily="18" charset="-128"/>
            </a:endParaRPr>
          </a:p>
          <a:p>
            <a:r>
              <a:rPr lang="en-US" sz="2000" dirty="0" smtClean="0">
                <a:ea typeface="Adobe Fangsong Std R" panose="02020400000000000000" pitchFamily="18" charset="-128"/>
              </a:rPr>
              <a:t>Living on the periphery has serious problems of travel, time and social costs in addition to absence of jobs and social amenities.</a:t>
            </a:r>
          </a:p>
          <a:p>
            <a:endParaRPr lang="en-US" sz="2000" dirty="0" smtClean="0">
              <a:ea typeface="Adobe Fangsong Std R" panose="02020400000000000000" pitchFamily="18" charset="-128"/>
            </a:endParaRPr>
          </a:p>
          <a:p>
            <a:r>
              <a:rPr lang="en-US" sz="2000" dirty="0" smtClean="0">
                <a:ea typeface="Adobe Fangsong Std R" panose="02020400000000000000" pitchFamily="18" charset="-128"/>
              </a:rPr>
              <a:t>Middle income housing and elite gated communities are occupying the immediate periphery pushing new ISDs further away from work areas.</a:t>
            </a:r>
          </a:p>
          <a:p>
            <a:pPr marL="0" indent="0">
              <a:buNone/>
            </a:pPr>
            <a:endParaRPr lang="en-US" sz="2000" dirty="0" smtClean="0">
              <a:ea typeface="Adobe Fangsong Std R" panose="02020400000000000000" pitchFamily="18" charset="-128"/>
            </a:endParaRPr>
          </a:p>
          <a:p>
            <a:r>
              <a:rPr lang="en-US" sz="2000" b="1" dirty="0" smtClean="0">
                <a:ea typeface="Adobe Fangsong Std R" panose="02020400000000000000" pitchFamily="18" charset="-128"/>
              </a:rPr>
              <a:t>Previously, </a:t>
            </a:r>
            <a:r>
              <a:rPr lang="en-US" sz="2000" b="1" dirty="0" err="1" smtClean="0">
                <a:ea typeface="Adobe Fangsong Std R" panose="02020400000000000000" pitchFamily="18" charset="-128"/>
              </a:rPr>
              <a:t>katchi</a:t>
            </a:r>
            <a:r>
              <a:rPr lang="en-US" sz="2000" b="1" dirty="0" smtClean="0">
                <a:ea typeface="Adobe Fangsong Std R" panose="02020400000000000000" pitchFamily="18" charset="-128"/>
              </a:rPr>
              <a:t> </a:t>
            </a:r>
            <a:r>
              <a:rPr lang="en-US" sz="2000" b="1" dirty="0" err="1" smtClean="0">
                <a:ea typeface="Adobe Fangsong Std R" panose="02020400000000000000" pitchFamily="18" charset="-128"/>
              </a:rPr>
              <a:t>abadi</a:t>
            </a:r>
            <a:r>
              <a:rPr lang="en-US" sz="2000" b="1" dirty="0" smtClean="0">
                <a:ea typeface="Adobe Fangsong Std R" panose="02020400000000000000" pitchFamily="18" charset="-128"/>
              </a:rPr>
              <a:t> land was arranged through partnership with government officials and patronage. Today, it is purchased illegally from government departments. Capitalism?</a:t>
            </a:r>
            <a:endParaRPr lang="en-US" sz="2400" b="1" dirty="0">
              <a:latin typeface="Adobe Fangsong Std R" panose="02020400000000000000" pitchFamily="18" charset="-128"/>
              <a:ea typeface="Adobe Fangsong Std R" panose="02020400000000000000" pitchFamily="18" charset="-128"/>
            </a:endParaRPr>
          </a:p>
        </p:txBody>
      </p:sp>
    </p:spTree>
    <p:extLst>
      <p:ext uri="{BB962C8B-B14F-4D97-AF65-F5344CB8AC3E}">
        <p14:creationId xmlns:p14="http://schemas.microsoft.com/office/powerpoint/2010/main" val="1830796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ea typeface="Adobe Fan Heiti Std B" panose="020B0700000000000000" pitchFamily="34" charset="-128"/>
              </a:rPr>
              <a:t>Other  reasons for </a:t>
            </a:r>
            <a:r>
              <a:rPr lang="en-US" sz="2800" b="1" dirty="0" err="1" smtClean="0">
                <a:latin typeface="+mn-lt"/>
                <a:ea typeface="Adobe Fan Heiti Std B" panose="020B0700000000000000" pitchFamily="34" charset="-128"/>
              </a:rPr>
              <a:t>katchi</a:t>
            </a:r>
            <a:r>
              <a:rPr lang="en-US" sz="2800" b="1" dirty="0" smtClean="0">
                <a:latin typeface="+mn-lt"/>
                <a:ea typeface="Adobe Fan Heiti Std B" panose="020B0700000000000000" pitchFamily="34" charset="-128"/>
              </a:rPr>
              <a:t> </a:t>
            </a:r>
            <a:r>
              <a:rPr lang="en-US" sz="2800" b="1" dirty="0" err="1" smtClean="0">
                <a:latin typeface="+mn-lt"/>
                <a:ea typeface="Adobe Fan Heiti Std B" panose="020B0700000000000000" pitchFamily="34" charset="-128"/>
              </a:rPr>
              <a:t>abadis</a:t>
            </a:r>
            <a:r>
              <a:rPr lang="en-US" sz="2800" b="1" dirty="0" smtClean="0">
                <a:latin typeface="+mn-lt"/>
                <a:ea typeface="Adobe Fan Heiti Std B" panose="020B0700000000000000" pitchFamily="34" charset="-128"/>
              </a:rPr>
              <a:t> becoming history </a:t>
            </a:r>
            <a:endParaRPr lang="en-US" sz="2800" b="1" dirty="0">
              <a:latin typeface="+mn-lt"/>
              <a:ea typeface="Adobe Fan Heiti Std B" panose="020B0700000000000000" pitchFamily="34" charset="-128"/>
            </a:endParaRPr>
          </a:p>
        </p:txBody>
      </p:sp>
      <p:sp>
        <p:nvSpPr>
          <p:cNvPr id="4" name="Rectangle 2"/>
          <p:cNvSpPr>
            <a:spLocks noChangeArrowheads="1"/>
          </p:cNvSpPr>
          <p:nvPr/>
        </p:nvSpPr>
        <p:spPr bwMode="auto">
          <a:xfrm>
            <a:off x="990602" y="1752600"/>
            <a:ext cx="6697319" cy="738664"/>
          </a:xfrm>
          <a:prstGeom prst="rect">
            <a:avLst/>
          </a:prstGeom>
          <a:noFill/>
          <a:ln w="9525">
            <a:noFill/>
            <a:miter lim="800000"/>
            <a:headEnd/>
            <a:tailEnd/>
          </a:ln>
        </p:spPr>
        <p:txBody>
          <a:bodyPr wrap="square" anchor="ctr">
            <a:spAutoFit/>
          </a:bodyPr>
          <a:lstStyle/>
          <a:p>
            <a:pPr algn="ctr"/>
            <a:r>
              <a:rPr lang="en-US" sz="2400" b="1" dirty="0" smtClean="0">
                <a:ea typeface="Adobe Fangsong Std R" panose="02020400000000000000" pitchFamily="18" charset="-128"/>
                <a:cs typeface="Arial" charset="0"/>
              </a:rPr>
              <a:t>Increase in housing cost 1991- 2007</a:t>
            </a:r>
            <a:endParaRPr lang="en-US" sz="2400" b="1" dirty="0">
              <a:ea typeface="Adobe Fangsong Std R" panose="02020400000000000000" pitchFamily="18" charset="-128"/>
              <a:cs typeface="Arial" charset="0"/>
            </a:endParaRPr>
          </a:p>
          <a:p>
            <a:pPr algn="ctr" eaLnBrk="0" hangingPunct="0"/>
            <a:endParaRPr lang="en-US" dirty="0">
              <a:ea typeface="Times New Roman" pitchFamily="18" charset="0"/>
              <a:cs typeface="Arial" charset="0"/>
            </a:endParaRPr>
          </a:p>
        </p:txBody>
      </p:sp>
      <p:graphicFrame>
        <p:nvGraphicFramePr>
          <p:cNvPr id="5" name="Group 3"/>
          <p:cNvGraphicFramePr>
            <a:graphicFrameLocks noGrp="1"/>
          </p:cNvGraphicFramePr>
          <p:nvPr>
            <p:extLst>
              <p:ext uri="{D42A27DB-BD31-4B8C-83A1-F6EECF244321}">
                <p14:modId xmlns:p14="http://schemas.microsoft.com/office/powerpoint/2010/main" val="3719611465"/>
              </p:ext>
            </p:extLst>
          </p:nvPr>
        </p:nvGraphicFramePr>
        <p:xfrm>
          <a:off x="495300" y="2429435"/>
          <a:ext cx="8191500" cy="3124195"/>
        </p:xfrm>
        <a:graphic>
          <a:graphicData uri="http://schemas.openxmlformats.org/drawingml/2006/table">
            <a:tbl>
              <a:tblPr/>
              <a:tblGrid>
                <a:gridCol w="3743377"/>
                <a:gridCol w="2149005"/>
                <a:gridCol w="2299118"/>
              </a:tblGrid>
              <a:tr h="401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Adobe Fangsong Std R" panose="02020400000000000000" pitchFamily="18" charset="-128"/>
                          <a:cs typeface="Arial" charset="0"/>
                        </a:rPr>
                        <a:t>Cost per Square Yard</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626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1991</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2007</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09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Land in new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peri</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-urban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katchi</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abadis</a:t>
                      </a:r>
                      <a:endPar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Rs</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176 (US$ 2.35) or</a:t>
                      </a:r>
                      <a:endParaRPr kumimoji="0" lang="en-US"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1.7 times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Rs</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2,500 (US$ 33.33) or</a:t>
                      </a:r>
                      <a:endParaRPr kumimoji="0" lang="en-US"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10 times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678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Construction cost of semi-permanent house in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katchi</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abadis</a:t>
                      </a:r>
                      <a:endPar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Rs</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660 (US$ 8.8)</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Rs</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5,000 (US$ 66.66)</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248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Rent for semi-permanent house in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katchi</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a:t>
                      </a: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abadis</a:t>
                      </a:r>
                      <a:endPar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Rs</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350 (US$ 4.66) or </a:t>
                      </a:r>
                      <a:endParaRPr kumimoji="0" lang="en-US"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2.5 times the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Rs</a:t>
                      </a:r>
                      <a:r>
                        <a:rPr kumimoji="0" lang="en-GB" sz="1400" b="0" i="0" u="none" strike="noStrike" cap="none" normalizeH="0" baseline="0" dirty="0" smtClean="0">
                          <a:ln>
                            <a:noFill/>
                          </a:ln>
                          <a:solidFill>
                            <a:schemeClr val="tx1"/>
                          </a:solidFill>
                          <a:effectLst/>
                          <a:latin typeface="Adobe Fangsong Std R" panose="02020400000000000000" pitchFamily="18" charset="-128"/>
                          <a:ea typeface="Adobe Fangsong Std R" panose="02020400000000000000" pitchFamily="18" charset="-128"/>
                          <a:cs typeface="Arial" charset="0"/>
                        </a:rPr>
                        <a:t> 2,500 (US$ 33.33) or 10 times the daily wage for unskilled labour</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71709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2" y="914400"/>
            <a:ext cx="9011523" cy="4953000"/>
          </a:xfrm>
          <a:prstGeom prst="rect">
            <a:avLst/>
          </a:prstGeom>
        </p:spPr>
      </p:pic>
      <p:pic>
        <p:nvPicPr>
          <p:cNvPr id="1026" name="Picture 2" descr="C:\Users\ARIF HASAN\Desktop\Map.jpg"/>
          <p:cNvPicPr>
            <a:picLocks noChangeAspect="1" noChangeArrowheads="1"/>
          </p:cNvPicPr>
          <p:nvPr/>
        </p:nvPicPr>
        <p:blipFill>
          <a:blip r:embed="rId3" cstate="print"/>
          <a:srcRect/>
          <a:stretch>
            <a:fillRect/>
          </a:stretch>
        </p:blipFill>
        <p:spPr bwMode="auto">
          <a:xfrm>
            <a:off x="0" y="685800"/>
            <a:ext cx="9144000" cy="5322911"/>
          </a:xfrm>
          <a:prstGeom prst="rect">
            <a:avLst/>
          </a:prstGeom>
          <a:noFill/>
        </p:spPr>
      </p:pic>
    </p:spTree>
    <p:extLst>
      <p:ext uri="{BB962C8B-B14F-4D97-AF65-F5344CB8AC3E}">
        <p14:creationId xmlns:p14="http://schemas.microsoft.com/office/powerpoint/2010/main" val="1060622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The Density Issue</a:t>
            </a:r>
            <a:endParaRPr lang="en-US" sz="2800" b="1" dirty="0"/>
          </a:p>
        </p:txBody>
      </p:sp>
      <p:sp>
        <p:nvSpPr>
          <p:cNvPr id="3" name="Content Placeholder 2"/>
          <p:cNvSpPr>
            <a:spLocks noGrp="1"/>
          </p:cNvSpPr>
          <p:nvPr>
            <p:ph idx="1"/>
          </p:nvPr>
        </p:nvSpPr>
        <p:spPr/>
        <p:txBody>
          <a:bodyPr>
            <a:normAutofit/>
          </a:bodyPr>
          <a:lstStyle/>
          <a:p>
            <a:pPr marL="0" indent="0">
              <a:buNone/>
            </a:pPr>
            <a:r>
              <a:rPr lang="en-US" sz="2000" dirty="0" smtClean="0"/>
              <a:t>New Urbanism theory recommends densification for South Asian cities. Yet, the three most dense cities in the world are in South-Asia. Why? </a:t>
            </a:r>
          </a:p>
          <a:p>
            <a:pPr>
              <a:buNone/>
            </a:pPr>
            <a:endParaRPr lang="en-US" sz="2000" dirty="0"/>
          </a:p>
          <a:p>
            <a:pPr>
              <a:buNone/>
            </a:pPr>
            <a:r>
              <a:rPr lang="en-US" sz="2000" dirty="0" smtClean="0"/>
              <a:t>                                                    Actual Density     Maximum Permissible</a:t>
            </a:r>
          </a:p>
          <a:p>
            <a:pPr>
              <a:buNone/>
            </a:pPr>
            <a:r>
              <a:rPr lang="en-US" sz="2000" dirty="0"/>
              <a:t> </a:t>
            </a:r>
            <a:r>
              <a:rPr lang="en-US" sz="2000" dirty="0" smtClean="0"/>
              <a:t>                                                                                  as per regulations</a:t>
            </a:r>
          </a:p>
          <a:p>
            <a:pPr>
              <a:buNone/>
            </a:pPr>
            <a:endParaRPr lang="en-US" sz="2000" dirty="0"/>
          </a:p>
          <a:p>
            <a:pPr>
              <a:buNone/>
            </a:pPr>
            <a:r>
              <a:rPr lang="en-US" sz="2000" dirty="0" smtClean="0"/>
              <a:t>                        Dhaka                    4,400                            1,200          </a:t>
            </a:r>
          </a:p>
          <a:p>
            <a:pPr>
              <a:buNone/>
            </a:pPr>
            <a:r>
              <a:rPr lang="en-US" sz="2000" dirty="0" smtClean="0"/>
              <a:t>                        Mumbai                3,230                               900 ?</a:t>
            </a:r>
          </a:p>
          <a:p>
            <a:pPr>
              <a:buNone/>
            </a:pPr>
            <a:r>
              <a:rPr lang="en-US" sz="2000" dirty="0" smtClean="0"/>
              <a:t>                        Karachi                  2,280                            1,625</a:t>
            </a:r>
          </a:p>
          <a:p>
            <a:pPr>
              <a:buNone/>
            </a:pPr>
            <a:r>
              <a:rPr lang="en-US" sz="1800" dirty="0" smtClean="0"/>
              <a:t>     </a:t>
            </a:r>
            <a:endParaRPr lang="en-US" sz="1800" dirty="0"/>
          </a:p>
        </p:txBody>
      </p:sp>
    </p:spTree>
    <p:extLst>
      <p:ext uri="{BB962C8B-B14F-4D97-AF65-F5344CB8AC3E}">
        <p14:creationId xmlns:p14="http://schemas.microsoft.com/office/powerpoint/2010/main" val="4111010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7772400" cy="838199"/>
          </a:xfrm>
        </p:spPr>
        <p:txBody>
          <a:bodyPr>
            <a:normAutofit/>
          </a:bodyPr>
          <a:lstStyle/>
          <a:p>
            <a:endParaRPr lang="en-US" sz="2800" b="1" dirty="0">
              <a:latin typeface="Adobe Fan Heiti Std B" panose="020B0700000000000000" pitchFamily="34" charset="-128"/>
              <a:ea typeface="Adobe Fan Heiti Std B" panose="020B0700000000000000" pitchFamily="34" charset="-128"/>
            </a:endParaRPr>
          </a:p>
        </p:txBody>
      </p:sp>
      <p:pic>
        <p:nvPicPr>
          <p:cNvPr id="4" name="Picture 3"/>
          <p:cNvPicPr>
            <a:picLocks noChangeAspect="1"/>
          </p:cNvPicPr>
          <p:nvPr/>
        </p:nvPicPr>
        <p:blipFill>
          <a:blip r:embed="rId2" cstate="print"/>
          <a:stretch>
            <a:fillRect/>
          </a:stretch>
        </p:blipFill>
        <p:spPr>
          <a:xfrm>
            <a:off x="1037135" y="914399"/>
            <a:ext cx="6917330" cy="5638800"/>
          </a:xfrm>
          <a:prstGeom prst="rect">
            <a:avLst/>
          </a:prstGeom>
        </p:spPr>
      </p:pic>
    </p:spTree>
    <p:extLst>
      <p:ext uri="{BB962C8B-B14F-4D97-AF65-F5344CB8AC3E}">
        <p14:creationId xmlns:p14="http://schemas.microsoft.com/office/powerpoint/2010/main" val="2083714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990599"/>
          </a:xfrm>
        </p:spPr>
        <p:txBody>
          <a:bodyPr>
            <a:normAutofit/>
          </a:bodyPr>
          <a:lstStyle/>
          <a:p>
            <a:endParaRPr lang="en-US" sz="2800" b="1" dirty="0">
              <a:latin typeface="Adobe Fan Heiti Std B" panose="020B0700000000000000" pitchFamily="34" charset="-128"/>
              <a:ea typeface="Adobe Fan Heiti Std B" panose="020B0700000000000000" pitchFamily="34" charset="-128"/>
            </a:endParaRPr>
          </a:p>
        </p:txBody>
      </p:sp>
      <p:pic>
        <p:nvPicPr>
          <p:cNvPr id="4" name="Picture 3"/>
          <p:cNvPicPr>
            <a:picLocks noChangeAspect="1"/>
          </p:cNvPicPr>
          <p:nvPr/>
        </p:nvPicPr>
        <p:blipFill>
          <a:blip r:embed="rId2" cstate="print"/>
          <a:stretch>
            <a:fillRect/>
          </a:stretch>
        </p:blipFill>
        <p:spPr>
          <a:xfrm>
            <a:off x="1219202" y="838204"/>
            <a:ext cx="6753959" cy="5589007"/>
          </a:xfrm>
          <a:prstGeom prst="rect">
            <a:avLst/>
          </a:prstGeom>
        </p:spPr>
      </p:pic>
    </p:spTree>
    <p:extLst>
      <p:ext uri="{BB962C8B-B14F-4D97-AF65-F5344CB8AC3E}">
        <p14:creationId xmlns:p14="http://schemas.microsoft.com/office/powerpoint/2010/main" val="1450332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Karachi Residential Land-use </a:t>
            </a:r>
            <a:endParaRPr lang="en-US" sz="2800" b="1" dirty="0"/>
          </a:p>
        </p:txBody>
      </p:sp>
      <p:sp>
        <p:nvSpPr>
          <p:cNvPr id="3" name="Content Placeholder 2"/>
          <p:cNvSpPr>
            <a:spLocks noGrp="1"/>
          </p:cNvSpPr>
          <p:nvPr>
            <p:ph idx="1"/>
          </p:nvPr>
        </p:nvSpPr>
        <p:spPr/>
        <p:txBody>
          <a:bodyPr>
            <a:normAutofit/>
          </a:bodyPr>
          <a:lstStyle/>
          <a:p>
            <a:r>
              <a:rPr lang="en-US" sz="1600" dirty="0" smtClean="0">
                <a:latin typeface="Arial" pitchFamily="34" charset="0"/>
                <a:cs typeface="Arial" pitchFamily="34" charset="0"/>
              </a:rPr>
              <a:t>62% (about 13 million) of Karachi’s citizens live in informal settlements on 23% of the city’s residential lands.</a:t>
            </a:r>
            <a:r>
              <a:rPr lang="en-US" sz="1000" dirty="0" smtClean="0">
                <a:latin typeface="Arial" pitchFamily="34" charset="0"/>
                <a:cs typeface="Arial" pitchFamily="34" charset="0"/>
              </a:rPr>
              <a:t> </a:t>
            </a:r>
          </a:p>
          <a:p>
            <a:pPr>
              <a:buNone/>
            </a:pPr>
            <a:endParaRPr lang="en-US" sz="1000" dirty="0" smtClean="0">
              <a:latin typeface="Arial" pitchFamily="34" charset="0"/>
              <a:cs typeface="Arial" pitchFamily="34" charset="0"/>
            </a:endParaRPr>
          </a:p>
          <a:p>
            <a:pPr>
              <a:buNone/>
            </a:pPr>
            <a:r>
              <a:rPr lang="en-US" sz="1600" dirty="0" smtClean="0">
                <a:latin typeface="Arial" pitchFamily="34" charset="0"/>
                <a:cs typeface="Arial" pitchFamily="34" charset="0"/>
              </a:rPr>
              <a:t>	Densities in these settlements are between 1,500 – 4,500 persons per ha and continue to increase </a:t>
            </a:r>
          </a:p>
          <a:p>
            <a:pPr>
              <a:buNone/>
            </a:pPr>
            <a:r>
              <a:rPr lang="en-US" sz="1600" dirty="0" smtClean="0">
                <a:latin typeface="Arial" pitchFamily="34" charset="0"/>
                <a:cs typeface="Arial" pitchFamily="34" charset="0"/>
              </a:rPr>
              <a:t>	Persons per room: 6 – 10 </a:t>
            </a:r>
          </a:p>
          <a:p>
            <a:pPr>
              <a:buNone/>
            </a:pPr>
            <a:r>
              <a:rPr lang="en-US" sz="1600" dirty="0" smtClean="0">
                <a:latin typeface="Arial" pitchFamily="34" charset="0"/>
                <a:cs typeface="Arial" pitchFamily="34" charset="0"/>
              </a:rPr>
              <a:t>	The issue of toilets</a:t>
            </a:r>
            <a:endParaRPr lang="en-US" sz="1000" dirty="0" smtClean="0">
              <a:latin typeface="Arial" pitchFamily="34" charset="0"/>
              <a:cs typeface="Arial" pitchFamily="34" charset="0"/>
            </a:endParaRPr>
          </a:p>
          <a:p>
            <a:pPr>
              <a:buNone/>
            </a:pPr>
            <a:r>
              <a:rPr lang="en-US" sz="1000" dirty="0" smtClean="0">
                <a:latin typeface="Arial" pitchFamily="34" charset="0"/>
                <a:cs typeface="Arial" pitchFamily="34" charset="0"/>
              </a:rPr>
              <a:t> </a:t>
            </a:r>
          </a:p>
          <a:p>
            <a:r>
              <a:rPr lang="en-US" sz="1600" dirty="0" smtClean="0">
                <a:latin typeface="Arial" pitchFamily="34" charset="0"/>
                <a:cs typeface="Arial" pitchFamily="34" charset="0"/>
              </a:rPr>
              <a:t>36% (about 7.5 million) of </a:t>
            </a:r>
            <a:r>
              <a:rPr lang="en-US" sz="1600" dirty="0" err="1" smtClean="0">
                <a:latin typeface="Arial" pitchFamily="34" charset="0"/>
                <a:cs typeface="Arial" pitchFamily="34" charset="0"/>
              </a:rPr>
              <a:t>Karachiites</a:t>
            </a:r>
            <a:r>
              <a:rPr lang="en-US" sz="1600" dirty="0" smtClean="0">
                <a:latin typeface="Arial" pitchFamily="34" charset="0"/>
                <a:cs typeface="Arial" pitchFamily="34" charset="0"/>
              </a:rPr>
              <a:t> live in “planned” settlements on 77% of the city’s residential lands. </a:t>
            </a:r>
          </a:p>
          <a:p>
            <a:pPr>
              <a:buNone/>
            </a:pPr>
            <a:r>
              <a:rPr lang="en-US" sz="1600" dirty="0" smtClean="0">
                <a:latin typeface="Arial" pitchFamily="34" charset="0"/>
                <a:cs typeface="Arial" pitchFamily="34" charset="0"/>
              </a:rPr>
              <a:t>	Densities can be as low as 80 persons per ha and continue to decrease in new settlements</a:t>
            </a:r>
          </a:p>
          <a:p>
            <a:pPr>
              <a:buNone/>
            </a:pPr>
            <a:endParaRPr lang="en-US" sz="1600" dirty="0">
              <a:latin typeface="Arial" pitchFamily="34" charset="0"/>
              <a:cs typeface="Arial" pitchFamily="34" charset="0"/>
            </a:endParaRPr>
          </a:p>
          <a:p>
            <a:r>
              <a:rPr lang="en-US" sz="1600" b="1" dirty="0" smtClean="0">
                <a:latin typeface="Arial" pitchFamily="34" charset="0"/>
                <a:cs typeface="Arial" pitchFamily="34" charset="0"/>
              </a:rPr>
              <a:t>Figures above are for when Karachi was 22 million. Now we have become 16 million.</a:t>
            </a:r>
          </a:p>
          <a:p>
            <a:pPr>
              <a:buNone/>
            </a:pPr>
            <a:r>
              <a:rPr lang="en-US" sz="1600" dirty="0" smtClean="0">
                <a:latin typeface="Arial" pitchFamily="34" charset="0"/>
                <a:cs typeface="Arial" pitchFamily="34" charset="0"/>
              </a:rPr>
              <a:t>	  </a:t>
            </a:r>
          </a:p>
          <a:p>
            <a:endParaRPr lang="en-US" sz="2400" dirty="0"/>
          </a:p>
        </p:txBody>
      </p:sp>
    </p:spTree>
    <p:extLst>
      <p:ext uri="{BB962C8B-B14F-4D97-AF65-F5344CB8AC3E}">
        <p14:creationId xmlns:p14="http://schemas.microsoft.com/office/powerpoint/2010/main" val="2240227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634"/>
            <a:ext cx="8229600" cy="1143000"/>
          </a:xfrm>
        </p:spPr>
        <p:txBody>
          <a:bodyPr>
            <a:normAutofit/>
          </a:bodyPr>
          <a:lstStyle/>
          <a:p>
            <a:r>
              <a:rPr lang="en-US" sz="2800" b="1" dirty="0" smtClean="0">
                <a:latin typeface="+mn-lt"/>
                <a:ea typeface="Adobe Fan Heiti Std B" panose="020B0700000000000000" pitchFamily="34" charset="-128"/>
              </a:rPr>
              <a:t>How People House Themselves Today: Government Response  </a:t>
            </a:r>
            <a:endParaRPr lang="en-US" sz="2800" b="1" dirty="0">
              <a:latin typeface="+mn-lt"/>
              <a:ea typeface="Adobe Fan Heiti Std B" panose="020B0700000000000000" pitchFamily="34" charset="-128"/>
            </a:endParaRPr>
          </a:p>
        </p:txBody>
      </p:sp>
      <p:sp>
        <p:nvSpPr>
          <p:cNvPr id="3" name="Content Placeholder 2"/>
          <p:cNvSpPr>
            <a:spLocks noGrp="1"/>
          </p:cNvSpPr>
          <p:nvPr>
            <p:ph idx="1"/>
          </p:nvPr>
        </p:nvSpPr>
        <p:spPr>
          <a:xfrm>
            <a:off x="266700" y="1524000"/>
            <a:ext cx="8610600" cy="4953000"/>
          </a:xfrm>
        </p:spPr>
        <p:txBody>
          <a:bodyPr>
            <a:normAutofit/>
          </a:bodyPr>
          <a:lstStyle/>
          <a:p>
            <a:pPr marL="0" indent="0" algn="ctr">
              <a:buNone/>
            </a:pPr>
            <a:endParaRPr lang="en-US" sz="2400" dirty="0"/>
          </a:p>
          <a:p>
            <a:pPr marL="0" indent="0" algn="ctr">
              <a:buNone/>
            </a:pPr>
            <a:r>
              <a:rPr lang="en-US" sz="2400" dirty="0" smtClean="0">
                <a:ea typeface="Adobe Fangsong Std R" panose="02020400000000000000" pitchFamily="18" charset="-128"/>
              </a:rPr>
              <a:t>Post liberalization de facto Government Policy</a:t>
            </a:r>
          </a:p>
          <a:p>
            <a:pPr marL="0" indent="0">
              <a:buNone/>
            </a:pPr>
            <a:endParaRPr lang="en-US" sz="2400" dirty="0">
              <a:ea typeface="Adobe Fangsong Std R" panose="02020400000000000000" pitchFamily="18" charset="-128"/>
            </a:endParaRPr>
          </a:p>
          <a:p>
            <a:r>
              <a:rPr lang="en-US" sz="2400" dirty="0" smtClean="0">
                <a:ea typeface="Adobe Fangsong Std R" panose="02020400000000000000" pitchFamily="18" charset="-128"/>
              </a:rPr>
              <a:t>Access </a:t>
            </a:r>
            <a:r>
              <a:rPr lang="en-US" sz="2400" dirty="0">
                <a:ea typeface="Adobe Fangsong Std R" panose="02020400000000000000" pitchFamily="18" charset="-128"/>
              </a:rPr>
              <a:t>the market</a:t>
            </a:r>
          </a:p>
          <a:p>
            <a:r>
              <a:rPr lang="en-US" sz="2400" dirty="0">
                <a:ea typeface="Adobe Fangsong Std R" panose="02020400000000000000" pitchFamily="18" charset="-128"/>
              </a:rPr>
              <a:t>Liberalization of credit terms</a:t>
            </a:r>
          </a:p>
          <a:p>
            <a:r>
              <a:rPr lang="en-US" sz="2400" dirty="0">
                <a:ea typeface="Adobe Fangsong Std R" panose="02020400000000000000" pitchFamily="18" charset="-128"/>
              </a:rPr>
              <a:t>Collateral required: poor do not have it</a:t>
            </a:r>
          </a:p>
          <a:p>
            <a:r>
              <a:rPr lang="en-US" sz="2400" dirty="0">
                <a:ea typeface="Adobe Fangsong Std R" panose="02020400000000000000" pitchFamily="18" charset="-128"/>
              </a:rPr>
              <a:t>Formal sector job required : 72% work informally</a:t>
            </a:r>
          </a:p>
          <a:p>
            <a:r>
              <a:rPr lang="en-US" sz="2400" dirty="0">
                <a:ea typeface="Adobe Fangsong Std R" panose="02020400000000000000" pitchFamily="18" charset="-128"/>
              </a:rPr>
              <a:t>No credit for purchase of land</a:t>
            </a:r>
          </a:p>
          <a:p>
            <a:r>
              <a:rPr lang="en-US" sz="2400" dirty="0">
                <a:ea typeface="Adobe Fangsong Std R" panose="02020400000000000000" pitchFamily="18" charset="-128"/>
              </a:rPr>
              <a:t>High rate of markup</a:t>
            </a:r>
          </a:p>
          <a:p>
            <a:r>
              <a:rPr lang="en-US" sz="2400" dirty="0">
                <a:ea typeface="Adobe Fangsong Std R" panose="02020400000000000000" pitchFamily="18" charset="-128"/>
              </a:rPr>
              <a:t>The developers do not cater</a:t>
            </a:r>
          </a:p>
          <a:p>
            <a:endParaRPr lang="en-US" dirty="0"/>
          </a:p>
        </p:txBody>
      </p:sp>
    </p:spTree>
    <p:extLst>
      <p:ext uri="{BB962C8B-B14F-4D97-AF65-F5344CB8AC3E}">
        <p14:creationId xmlns:p14="http://schemas.microsoft.com/office/powerpoint/2010/main" val="593017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ea typeface="Adobe Fan Heiti Std B" panose="020B0700000000000000" pitchFamily="34" charset="-128"/>
              </a:rPr>
              <a:t>The Market Response</a:t>
            </a:r>
            <a:endParaRPr lang="en-US" sz="2800" b="1" dirty="0">
              <a:latin typeface="+mn-lt"/>
              <a:ea typeface="Adobe Fan Heiti Std B" panose="020B0700000000000000" pitchFamily="34" charset="-128"/>
            </a:endParaRPr>
          </a:p>
        </p:txBody>
      </p:sp>
      <p:sp>
        <p:nvSpPr>
          <p:cNvPr id="3" name="Content Placeholder 2"/>
          <p:cNvSpPr>
            <a:spLocks noGrp="1"/>
          </p:cNvSpPr>
          <p:nvPr>
            <p:ph idx="1"/>
          </p:nvPr>
        </p:nvSpPr>
        <p:spPr>
          <a:xfrm>
            <a:off x="457200" y="1600200"/>
            <a:ext cx="8229600" cy="4572000"/>
          </a:xfrm>
        </p:spPr>
        <p:txBody>
          <a:bodyPr>
            <a:normAutofit/>
          </a:bodyPr>
          <a:lstStyle/>
          <a:p>
            <a:pPr>
              <a:buNone/>
            </a:pPr>
            <a:r>
              <a:rPr lang="en-US" sz="2400" dirty="0" smtClean="0"/>
              <a:t>	</a:t>
            </a:r>
            <a:r>
              <a:rPr lang="en-US" sz="2400" dirty="0" smtClean="0">
                <a:ea typeface="Adobe Fangsong Std R" panose="02020400000000000000" pitchFamily="18" charset="-128"/>
              </a:rPr>
              <a:t>Densification of existing </a:t>
            </a:r>
            <a:r>
              <a:rPr lang="en-US" sz="2400" dirty="0" err="1" smtClean="0">
                <a:ea typeface="Adobe Fangsong Std R" panose="02020400000000000000" pitchFamily="18" charset="-128"/>
              </a:rPr>
              <a:t>katchi</a:t>
            </a:r>
            <a:r>
              <a:rPr lang="en-US" sz="2400" dirty="0" smtClean="0">
                <a:ea typeface="Adobe Fangsong Std R" panose="02020400000000000000" pitchFamily="18" charset="-128"/>
              </a:rPr>
              <a:t> </a:t>
            </a:r>
            <a:r>
              <a:rPr lang="en-US" sz="2400" dirty="0" err="1" smtClean="0">
                <a:ea typeface="Adobe Fangsong Std R" panose="02020400000000000000" pitchFamily="18" charset="-128"/>
              </a:rPr>
              <a:t>abadis</a:t>
            </a:r>
            <a:r>
              <a:rPr lang="en-US" sz="2400" dirty="0" smtClean="0">
                <a:ea typeface="Adobe Fangsong Std R" panose="02020400000000000000" pitchFamily="18" charset="-128"/>
              </a:rPr>
              <a:t> by changing  one or two storey informally built homes into multi-storey buildings in three ways </a:t>
            </a:r>
          </a:p>
          <a:p>
            <a:pPr marL="457200" indent="-457200">
              <a:buAutoNum type="arabicPeriod"/>
            </a:pPr>
            <a:endParaRPr lang="en-US" sz="2400" dirty="0" smtClean="0">
              <a:ea typeface="Adobe Fangsong Std R" panose="02020400000000000000" pitchFamily="18" charset="-128"/>
            </a:endParaRPr>
          </a:p>
          <a:p>
            <a:pPr marL="457200" indent="-457200">
              <a:buAutoNum type="arabicPeriod"/>
            </a:pPr>
            <a:r>
              <a:rPr lang="en-US" sz="2400" dirty="0" smtClean="0">
                <a:ea typeface="Adobe Fangsong Std R" panose="02020400000000000000" pitchFamily="18" charset="-128"/>
              </a:rPr>
              <a:t>House owners building upwards to accommodate the expanding family</a:t>
            </a:r>
          </a:p>
          <a:p>
            <a:pPr marL="457200" indent="-457200">
              <a:buAutoNum type="arabicPeriod"/>
            </a:pPr>
            <a:r>
              <a:rPr lang="en-US" sz="2400" dirty="0" smtClean="0">
                <a:ea typeface="Adobe Fangsong Std R" panose="02020400000000000000" pitchFamily="18" charset="-128"/>
              </a:rPr>
              <a:t>House owners building upwards to create rentals for additional income </a:t>
            </a:r>
          </a:p>
          <a:p>
            <a:pPr marL="457200" indent="-457200">
              <a:buAutoNum type="arabicPeriod"/>
            </a:pPr>
            <a:r>
              <a:rPr lang="en-US" sz="2400" dirty="0" smtClean="0">
                <a:ea typeface="Adobe Fangsong Std R" panose="02020400000000000000" pitchFamily="18" charset="-128"/>
              </a:rPr>
              <a:t>Informal developers purchasing land from house owners and paying them in cash plus two apartments on the top floor </a:t>
            </a:r>
          </a:p>
          <a:p>
            <a:pPr marL="0" indent="0">
              <a:buNone/>
            </a:pPr>
            <a:r>
              <a:rPr lang="en-US" sz="2400" dirty="0" smtClean="0">
                <a:ea typeface="Adobe Fangsong Std R" panose="02020400000000000000" pitchFamily="18" charset="-128"/>
              </a:rPr>
              <a:t>      </a:t>
            </a:r>
            <a:r>
              <a:rPr lang="en-US" sz="2400" b="1" dirty="0" smtClean="0">
                <a:ea typeface="Adobe Fangsong Std R" panose="02020400000000000000" pitchFamily="18" charset="-128"/>
              </a:rPr>
              <a:t>(informal capitalism catering to the poor?)</a:t>
            </a:r>
            <a:endParaRPr lang="en-US" sz="2400" b="1" dirty="0">
              <a:ea typeface="Adobe Fangsong Std R" panose="02020400000000000000" pitchFamily="18" charset="-128"/>
            </a:endParaRPr>
          </a:p>
        </p:txBody>
      </p:sp>
    </p:spTree>
    <p:extLst>
      <p:ext uri="{BB962C8B-B14F-4D97-AF65-F5344CB8AC3E}">
        <p14:creationId xmlns:p14="http://schemas.microsoft.com/office/powerpoint/2010/main" val="54182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2" y="1447800"/>
            <a:ext cx="911489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577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DATA\Local Disk (G)\IIED Density Study\Pictures - Fareena Chanda\KHHUDAKB_JPG\NVA_2895.jpg"/>
          <p:cNvPicPr>
            <a:picLocks noChangeAspect="1" noChangeArrowheads="1"/>
          </p:cNvPicPr>
          <p:nvPr/>
        </p:nvPicPr>
        <p:blipFill>
          <a:blip r:embed="rId2" cstate="print"/>
          <a:srcRect/>
          <a:stretch>
            <a:fillRect/>
          </a:stretch>
        </p:blipFill>
        <p:spPr bwMode="auto">
          <a:xfrm>
            <a:off x="228600" y="485801"/>
            <a:ext cx="8610600" cy="55340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C9B0874-E40F-40CE-AB02-18529EF66313}" type="slidenum">
              <a:rPr lang="en-US" smtClean="0"/>
              <a:pPr/>
              <a:t>50</a:t>
            </a:fld>
            <a:endParaRPr lang="en-US" dirty="0"/>
          </a:p>
        </p:txBody>
      </p:sp>
      <p:sp>
        <p:nvSpPr>
          <p:cNvPr id="4" name="TextBox 3"/>
          <p:cNvSpPr txBox="1"/>
          <p:nvPr/>
        </p:nvSpPr>
        <p:spPr>
          <a:xfrm>
            <a:off x="2133600" y="6096000"/>
            <a:ext cx="4876800" cy="369332"/>
          </a:xfrm>
          <a:prstGeom prst="rect">
            <a:avLst/>
          </a:prstGeom>
          <a:noFill/>
        </p:spPr>
        <p:txBody>
          <a:bodyPr wrap="square" rtlCol="0">
            <a:spAutoFit/>
          </a:bodyPr>
          <a:lstStyle/>
          <a:p>
            <a:pPr algn="ctr"/>
            <a:r>
              <a:rPr lang="en-US" dirty="0" smtClean="0"/>
              <a:t>Old </a:t>
            </a:r>
            <a:r>
              <a:rPr lang="en-US" dirty="0" err="1" smtClean="0"/>
              <a:t>Katchi</a:t>
            </a:r>
            <a:r>
              <a:rPr lang="en-US" dirty="0" smtClean="0"/>
              <a:t> </a:t>
            </a:r>
            <a:r>
              <a:rPr lang="en-US" dirty="0" err="1" smtClean="0"/>
              <a:t>Abadis</a:t>
            </a:r>
            <a:endParaRPr lang="en-US" dirty="0"/>
          </a:p>
        </p:txBody>
      </p:sp>
    </p:spTree>
    <p:extLst>
      <p:ext uri="{BB962C8B-B14F-4D97-AF65-F5344CB8AC3E}">
        <p14:creationId xmlns:p14="http://schemas.microsoft.com/office/powerpoint/2010/main" val="1567543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0"/>
          <p:cNvPicPr>
            <a:picLocks noChangeAspect="1" noChangeArrowheads="1"/>
          </p:cNvPicPr>
          <p:nvPr/>
        </p:nvPicPr>
        <p:blipFill>
          <a:blip r:embed="rId2" cstate="print"/>
          <a:srcRect l="26022" t="3368" r="24298" b="49492"/>
          <a:stretch>
            <a:fillRect/>
          </a:stretch>
        </p:blipFill>
        <p:spPr bwMode="auto">
          <a:xfrm>
            <a:off x="5037138" y="331788"/>
            <a:ext cx="4037012" cy="5383212"/>
          </a:xfrm>
          <a:prstGeom prst="rect">
            <a:avLst/>
          </a:prstGeom>
          <a:noFill/>
          <a:ln w="9525">
            <a:noFill/>
            <a:miter lim="800000"/>
            <a:headEnd/>
            <a:tailEnd/>
          </a:ln>
        </p:spPr>
      </p:pic>
      <p:pic>
        <p:nvPicPr>
          <p:cNvPr id="22531" name="Picture 3" descr="20"/>
          <p:cNvPicPr>
            <a:picLocks noChangeAspect="1" noChangeArrowheads="1"/>
          </p:cNvPicPr>
          <p:nvPr/>
        </p:nvPicPr>
        <p:blipFill>
          <a:blip r:embed="rId2" cstate="print"/>
          <a:srcRect l="16560" t="55559" r="17201" b="9085"/>
          <a:stretch>
            <a:fillRect/>
          </a:stretch>
        </p:blipFill>
        <p:spPr bwMode="auto">
          <a:xfrm>
            <a:off x="2" y="1219200"/>
            <a:ext cx="5207000" cy="39052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C9B0874-E40F-40CE-AB02-18529EF66313}" type="slidenum">
              <a:rPr lang="en-US" smtClean="0"/>
              <a:pPr/>
              <a:t>51</a:t>
            </a:fld>
            <a:endParaRPr lang="en-US"/>
          </a:p>
        </p:txBody>
      </p:sp>
    </p:spTree>
    <p:extLst>
      <p:ext uri="{BB962C8B-B14F-4D97-AF65-F5344CB8AC3E}">
        <p14:creationId xmlns:p14="http://schemas.microsoft.com/office/powerpoint/2010/main" val="231410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DATA\Local Disk (G)\IIED Density Study\Pictures - Fareena Chanda\KHHUDAKB_JPG\NVA_8225.jpg"/>
          <p:cNvPicPr>
            <a:picLocks noChangeAspect="1" noChangeArrowheads="1"/>
          </p:cNvPicPr>
          <p:nvPr/>
        </p:nvPicPr>
        <p:blipFill>
          <a:blip r:embed="rId2" cstate="print"/>
          <a:srcRect/>
          <a:stretch>
            <a:fillRect/>
          </a:stretch>
        </p:blipFill>
        <p:spPr bwMode="auto">
          <a:xfrm>
            <a:off x="271467" y="381000"/>
            <a:ext cx="8591550" cy="55626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C9B0874-E40F-40CE-AB02-18529EF66313}" type="slidenum">
              <a:rPr lang="en-US" smtClean="0"/>
              <a:pPr/>
              <a:t>52</a:t>
            </a:fld>
            <a:endParaRPr lang="en-US"/>
          </a:p>
        </p:txBody>
      </p:sp>
      <p:sp>
        <p:nvSpPr>
          <p:cNvPr id="4" name="TextBox 3"/>
          <p:cNvSpPr txBox="1"/>
          <p:nvPr/>
        </p:nvSpPr>
        <p:spPr>
          <a:xfrm>
            <a:off x="2209800" y="6019800"/>
            <a:ext cx="4876800" cy="369332"/>
          </a:xfrm>
          <a:prstGeom prst="rect">
            <a:avLst/>
          </a:prstGeom>
          <a:noFill/>
        </p:spPr>
        <p:txBody>
          <a:bodyPr wrap="square" rtlCol="0">
            <a:spAutoFit/>
          </a:bodyPr>
          <a:lstStyle/>
          <a:p>
            <a:pPr algn="ctr"/>
            <a:r>
              <a:rPr lang="en-US" dirty="0" smtClean="0"/>
              <a:t>Old </a:t>
            </a:r>
            <a:r>
              <a:rPr lang="en-US" dirty="0" err="1" smtClean="0"/>
              <a:t>Katchi</a:t>
            </a:r>
            <a:r>
              <a:rPr lang="en-US" dirty="0" smtClean="0"/>
              <a:t> </a:t>
            </a:r>
            <a:r>
              <a:rPr lang="en-US" dirty="0" err="1" smtClean="0"/>
              <a:t>Abadis</a:t>
            </a:r>
            <a:endParaRPr lang="en-US" dirty="0"/>
          </a:p>
        </p:txBody>
      </p:sp>
    </p:spTree>
    <p:extLst>
      <p:ext uri="{BB962C8B-B14F-4D97-AF65-F5344CB8AC3E}">
        <p14:creationId xmlns:p14="http://schemas.microsoft.com/office/powerpoint/2010/main" val="3341003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OWNER\Desktop\pics\New folder\DSCF14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00347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762004"/>
            <a:ext cx="8077200" cy="5190231"/>
          </a:xfrm>
          <a:prstGeom prst="rect">
            <a:avLst/>
          </a:prstGeom>
        </p:spPr>
      </p:pic>
    </p:spTree>
    <p:extLst>
      <p:ext uri="{BB962C8B-B14F-4D97-AF65-F5344CB8AC3E}">
        <p14:creationId xmlns:p14="http://schemas.microsoft.com/office/powerpoint/2010/main" val="2523930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9B0874-E40F-40CE-AB02-18529EF66313}" type="slidenum">
              <a:rPr lang="en-US" smtClean="0"/>
              <a:pPr/>
              <a:t>55</a:t>
            </a:fld>
            <a:endParaRPr lang="en-US"/>
          </a:p>
        </p:txBody>
      </p:sp>
      <p:pic>
        <p:nvPicPr>
          <p:cNvPr id="1026" name="Picture 2" descr="D:\articles\IMG_0213.JPG"/>
          <p:cNvPicPr>
            <a:picLocks noChangeAspect="1" noChangeArrowheads="1"/>
          </p:cNvPicPr>
          <p:nvPr/>
        </p:nvPicPr>
        <p:blipFill>
          <a:blip r:embed="rId2" cstate="print"/>
          <a:srcRect/>
          <a:stretch>
            <a:fillRect/>
          </a:stretch>
        </p:blipFill>
        <p:spPr bwMode="auto">
          <a:xfrm>
            <a:off x="0" y="402012"/>
            <a:ext cx="9144000" cy="6053976"/>
          </a:xfrm>
          <a:prstGeom prst="rect">
            <a:avLst/>
          </a:prstGeom>
          <a:noFill/>
        </p:spPr>
      </p:pic>
    </p:spTree>
    <p:extLst>
      <p:ext uri="{BB962C8B-B14F-4D97-AF65-F5344CB8AC3E}">
        <p14:creationId xmlns:p14="http://schemas.microsoft.com/office/powerpoint/2010/main" val="4179247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h3\d\New Folder (3)\IMG_0166.jpg"/>
          <p:cNvPicPr>
            <a:picLocks noChangeAspect="1" noChangeArrowheads="1"/>
          </p:cNvPicPr>
          <p:nvPr/>
        </p:nvPicPr>
        <p:blipFill>
          <a:blip r:embed="rId2" cstate="print"/>
          <a:srcRect/>
          <a:stretch>
            <a:fillRect/>
          </a:stretch>
        </p:blipFill>
        <p:spPr bwMode="auto">
          <a:xfrm>
            <a:off x="533402" y="419100"/>
            <a:ext cx="8026400" cy="60198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DC9B0874-E40F-40CE-AB02-18529EF66313}" type="slidenum">
              <a:rPr lang="en-US" smtClean="0"/>
              <a:pPr/>
              <a:t>56</a:t>
            </a:fld>
            <a:endParaRPr lang="en-US"/>
          </a:p>
        </p:txBody>
      </p:sp>
    </p:spTree>
    <p:extLst>
      <p:ext uri="{BB962C8B-B14F-4D97-AF65-F5344CB8AC3E}">
        <p14:creationId xmlns:p14="http://schemas.microsoft.com/office/powerpoint/2010/main" val="3521367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33404"/>
            <a:ext cx="3886200" cy="57289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533404"/>
            <a:ext cx="3810000" cy="5728987"/>
          </a:xfrm>
          <a:prstGeom prst="rect">
            <a:avLst/>
          </a:prstGeom>
        </p:spPr>
      </p:pic>
    </p:spTree>
    <p:extLst>
      <p:ext uri="{BB962C8B-B14F-4D97-AF65-F5344CB8AC3E}">
        <p14:creationId xmlns:p14="http://schemas.microsoft.com/office/powerpoint/2010/main" val="2332503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IF HASAN\Desktop\Brussels\3.jpg"/>
          <p:cNvPicPr>
            <a:picLocks noChangeAspect="1" noChangeArrowheads="1"/>
          </p:cNvPicPr>
          <p:nvPr/>
        </p:nvPicPr>
        <p:blipFill>
          <a:blip r:embed="rId2" cstate="print"/>
          <a:srcRect/>
          <a:stretch>
            <a:fillRect/>
          </a:stretch>
        </p:blipFill>
        <p:spPr bwMode="auto">
          <a:xfrm>
            <a:off x="443753" y="304800"/>
            <a:ext cx="8624047" cy="6096000"/>
          </a:xfrm>
          <a:prstGeom prst="rect">
            <a:avLst/>
          </a:prstGeom>
          <a:noFill/>
        </p:spPr>
      </p:pic>
    </p:spTree>
    <p:extLst>
      <p:ext uri="{BB962C8B-B14F-4D97-AF65-F5344CB8AC3E}">
        <p14:creationId xmlns:p14="http://schemas.microsoft.com/office/powerpoint/2010/main" val="427973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1" dirty="0" smtClean="0">
                <a:latin typeface="+mn-lt"/>
                <a:ea typeface="Adobe Fan Heiti Std B" panose="020B0700000000000000" pitchFamily="34" charset="-128"/>
              </a:rPr>
              <a:t>Densification Issues - 1</a:t>
            </a:r>
            <a:endParaRPr lang="en-US" sz="2800" b="1" dirty="0">
              <a:latin typeface="+mn-lt"/>
              <a:ea typeface="Adobe Fan Heiti Std B" panose="020B0700000000000000" pitchFamily="34" charset="-128"/>
            </a:endParaRPr>
          </a:p>
        </p:txBody>
      </p:sp>
      <p:sp>
        <p:nvSpPr>
          <p:cNvPr id="4" name="Content Placeholder 3"/>
          <p:cNvSpPr>
            <a:spLocks noGrp="1"/>
          </p:cNvSpPr>
          <p:nvPr>
            <p:ph idx="1"/>
          </p:nvPr>
        </p:nvSpPr>
        <p:spPr>
          <a:xfrm>
            <a:off x="457200" y="1705708"/>
            <a:ext cx="8229600" cy="4650642"/>
          </a:xfrm>
        </p:spPr>
        <p:txBody>
          <a:bodyPr>
            <a:normAutofit lnSpcReduction="10000"/>
          </a:bodyPr>
          <a:lstStyle/>
          <a:p>
            <a:pPr>
              <a:lnSpc>
                <a:spcPct val="110000"/>
              </a:lnSpc>
            </a:pPr>
            <a:r>
              <a:rPr lang="en-US" sz="2215" dirty="0">
                <a:ea typeface="Adobe Fangsong Std R" panose="02020400000000000000" pitchFamily="18" charset="-128"/>
                <a:cs typeface="Arial" pitchFamily="34" charset="0"/>
              </a:rPr>
              <a:t>Smaller and smaller units to make them affordable : 6-10 persons per room</a:t>
            </a:r>
          </a:p>
          <a:p>
            <a:pPr>
              <a:lnSpc>
                <a:spcPct val="110000"/>
              </a:lnSpc>
            </a:pPr>
            <a:r>
              <a:rPr lang="en-US" sz="2215" dirty="0">
                <a:ea typeface="Adobe Fangsong Std R" panose="02020400000000000000" pitchFamily="18" charset="-128"/>
                <a:cs typeface="Arial" pitchFamily="34" charset="0"/>
              </a:rPr>
              <a:t>No lifts : Effect on </a:t>
            </a:r>
            <a:r>
              <a:rPr lang="en-US" sz="2215" dirty="0" smtClean="0">
                <a:ea typeface="Adobe Fangsong Std R" panose="02020400000000000000" pitchFamily="18" charset="-128"/>
                <a:cs typeface="Arial" pitchFamily="34" charset="0"/>
              </a:rPr>
              <a:t>women, children </a:t>
            </a:r>
            <a:r>
              <a:rPr lang="en-US" sz="2215" dirty="0">
                <a:ea typeface="Adobe Fangsong Std R" panose="02020400000000000000" pitchFamily="18" charset="-128"/>
                <a:cs typeface="Arial" pitchFamily="34" charset="0"/>
              </a:rPr>
              <a:t>and old persons</a:t>
            </a:r>
          </a:p>
          <a:p>
            <a:pPr>
              <a:lnSpc>
                <a:spcPct val="110000"/>
              </a:lnSpc>
            </a:pPr>
            <a:r>
              <a:rPr lang="en-US" sz="2215" dirty="0">
                <a:ea typeface="Adobe Fangsong Std R" panose="02020400000000000000" pitchFamily="18" charset="-128"/>
                <a:cs typeface="Arial" pitchFamily="34" charset="0"/>
              </a:rPr>
              <a:t>No SBCA rules and regulations followed</a:t>
            </a:r>
          </a:p>
          <a:p>
            <a:pPr>
              <a:lnSpc>
                <a:spcPct val="110000"/>
              </a:lnSpc>
            </a:pPr>
            <a:r>
              <a:rPr lang="en-US" sz="2215" dirty="0">
                <a:ea typeface="Adobe Fangsong Std R" panose="02020400000000000000" pitchFamily="18" charset="-128"/>
                <a:cs typeface="Arial" pitchFamily="34" charset="0"/>
              </a:rPr>
              <a:t>Freedom to stay away from home</a:t>
            </a:r>
          </a:p>
          <a:p>
            <a:pPr>
              <a:lnSpc>
                <a:spcPct val="110000"/>
              </a:lnSpc>
            </a:pPr>
            <a:r>
              <a:rPr lang="en-US" sz="2215" dirty="0">
                <a:ea typeface="Adobe Fangsong Std R" panose="02020400000000000000" pitchFamily="18" charset="-128"/>
                <a:cs typeface="Arial" pitchFamily="34" charset="0"/>
              </a:rPr>
              <a:t>Formation of gangs</a:t>
            </a:r>
          </a:p>
          <a:p>
            <a:pPr>
              <a:lnSpc>
                <a:spcPct val="110000"/>
              </a:lnSpc>
            </a:pPr>
            <a:r>
              <a:rPr lang="en-US" sz="2215" dirty="0">
                <a:ea typeface="Adobe Fangsong Std R" panose="02020400000000000000" pitchFamily="18" charset="-128"/>
                <a:cs typeface="Arial" pitchFamily="34" charset="0"/>
              </a:rPr>
              <a:t>The issue of toilets</a:t>
            </a:r>
          </a:p>
          <a:p>
            <a:pPr>
              <a:lnSpc>
                <a:spcPct val="110000"/>
              </a:lnSpc>
            </a:pPr>
            <a:r>
              <a:rPr lang="en-US" sz="2215" dirty="0">
                <a:ea typeface="Adobe Fangsong Std R" panose="02020400000000000000" pitchFamily="18" charset="-128"/>
                <a:cs typeface="Arial" pitchFamily="34" charset="0"/>
              </a:rPr>
              <a:t>The growth of rentals : their vulnerability </a:t>
            </a:r>
          </a:p>
          <a:p>
            <a:pPr>
              <a:lnSpc>
                <a:spcPct val="110000"/>
              </a:lnSpc>
            </a:pPr>
            <a:r>
              <a:rPr lang="en-US" sz="2215" dirty="0">
                <a:ea typeface="Adobe Fangsong Std R" panose="02020400000000000000" pitchFamily="18" charset="-128"/>
                <a:cs typeface="Arial" pitchFamily="34" charset="0"/>
              </a:rPr>
              <a:t>Political control easier in apartment </a:t>
            </a:r>
            <a:r>
              <a:rPr lang="en-US" sz="2215" dirty="0" smtClean="0">
                <a:ea typeface="Adobe Fangsong Std R" panose="02020400000000000000" pitchFamily="18" charset="-128"/>
                <a:cs typeface="Arial" pitchFamily="34" charset="0"/>
              </a:rPr>
              <a:t>complexes.</a:t>
            </a:r>
          </a:p>
          <a:p>
            <a:pPr>
              <a:lnSpc>
                <a:spcPct val="110000"/>
              </a:lnSpc>
            </a:pPr>
            <a:r>
              <a:rPr lang="en-US" sz="2215" dirty="0" smtClean="0">
                <a:ea typeface="Adobe Fangsong Std R" panose="02020400000000000000" pitchFamily="18" charset="-128"/>
                <a:cs typeface="Arial" pitchFamily="34" charset="0"/>
              </a:rPr>
              <a:t>Increase in household size by 10% between 1998 to 2011 though fertility rates have dropped. </a:t>
            </a:r>
          </a:p>
          <a:p>
            <a:pPr>
              <a:lnSpc>
                <a:spcPct val="110000"/>
              </a:lnSpc>
              <a:buNone/>
            </a:pPr>
            <a:endParaRPr lang="en-US" sz="2215" dirty="0" smtClean="0">
              <a:latin typeface="Adobe Fangsong Std R" panose="02020400000000000000" pitchFamily="18" charset="-128"/>
              <a:ea typeface="Adobe Fangsong Std R" panose="02020400000000000000" pitchFamily="18" charset="-128"/>
              <a:cs typeface="Arial" pitchFamily="34" charset="0"/>
            </a:endParaRPr>
          </a:p>
          <a:p>
            <a:pPr>
              <a:lnSpc>
                <a:spcPct val="110000"/>
              </a:lnSpc>
            </a:pPr>
            <a:endParaRPr lang="en-US" sz="2215" dirty="0" smtClean="0">
              <a:latin typeface="Adobe Fangsong Std R" panose="02020400000000000000" pitchFamily="18" charset="-128"/>
              <a:ea typeface="Adobe Fangsong Std R" panose="02020400000000000000" pitchFamily="18" charset="-128"/>
              <a:cs typeface="Arial" pitchFamily="34" charset="0"/>
            </a:endParaRPr>
          </a:p>
          <a:p>
            <a:pPr>
              <a:lnSpc>
                <a:spcPct val="110000"/>
              </a:lnSpc>
            </a:pPr>
            <a:endParaRPr lang="en-US" sz="2215" dirty="0">
              <a:latin typeface="Adobe Fangsong Std R" panose="02020400000000000000" pitchFamily="18" charset="-128"/>
              <a:ea typeface="Adobe Fangsong Std R" panose="02020400000000000000" pitchFamily="18" charset="-128"/>
              <a:cs typeface="Arial" pitchFamily="34" charset="0"/>
            </a:endParaRPr>
          </a:p>
        </p:txBody>
      </p:sp>
      <p:sp>
        <p:nvSpPr>
          <p:cNvPr id="2" name="Slide Number Placeholder 1"/>
          <p:cNvSpPr>
            <a:spLocks noGrp="1"/>
          </p:cNvSpPr>
          <p:nvPr>
            <p:ph type="sldNum" sz="quarter" idx="12"/>
          </p:nvPr>
        </p:nvSpPr>
        <p:spPr/>
        <p:txBody>
          <a:bodyPr/>
          <a:lstStyle/>
          <a:p>
            <a:fld id="{DC9B0874-E40F-40CE-AB02-18529EF66313}" type="slidenum">
              <a:rPr lang="en-US" smtClean="0"/>
              <a:pPr/>
              <a:t>59</a:t>
            </a:fld>
            <a:endParaRPr lang="en-US" dirty="0"/>
          </a:p>
        </p:txBody>
      </p:sp>
    </p:spTree>
    <p:extLst>
      <p:ext uri="{BB962C8B-B14F-4D97-AF65-F5344CB8AC3E}">
        <p14:creationId xmlns:p14="http://schemas.microsoft.com/office/powerpoint/2010/main" val="32216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991600" cy="6330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280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2438401" y="152402"/>
            <a:ext cx="3652859" cy="1778051"/>
          </a:xfrm>
          <a:prstGeom prst="rect">
            <a:avLst/>
          </a:prstGeom>
          <a:noFill/>
          <a:ln w="9525">
            <a:noFill/>
            <a:miter lim="800000"/>
            <a:headEnd/>
            <a:tailEnd/>
          </a:ln>
        </p:spPr>
        <p:txBody>
          <a:bodyPr wrap="none" anchor="ctr">
            <a:spAutoFit/>
          </a:bodyPr>
          <a:lstStyle/>
          <a:p>
            <a:pPr algn="ctr"/>
            <a:r>
              <a:rPr lang="en-GB" sz="2800" b="1" dirty="0" smtClean="0">
                <a:ea typeface="Adobe Fan Heiti Std B" panose="020B0700000000000000" pitchFamily="34" charset="-128"/>
                <a:cs typeface="Arial" charset="0"/>
              </a:rPr>
              <a:t>Densification issues - 2</a:t>
            </a:r>
          </a:p>
          <a:p>
            <a:pPr algn="ctr"/>
            <a:r>
              <a:rPr lang="en-GB" sz="2400" b="1" dirty="0" smtClean="0">
                <a:ea typeface="Adobe Fangsong Std R" panose="02020400000000000000" pitchFamily="18" charset="-128"/>
                <a:cs typeface="Arial" charset="0"/>
              </a:rPr>
              <a:t>Karachi Physical Conditions</a:t>
            </a:r>
          </a:p>
          <a:p>
            <a:pPr algn="ctr"/>
            <a:endParaRPr lang="en-GB" sz="2954" dirty="0" smtClean="0">
              <a:latin typeface="Adobe Fan Heiti Std B" panose="020B0700000000000000" pitchFamily="34" charset="-128"/>
              <a:ea typeface="Adobe Fan Heiti Std B" panose="020B0700000000000000" pitchFamily="34" charset="-128"/>
              <a:cs typeface="Arial" charset="0"/>
            </a:endParaRPr>
          </a:p>
          <a:p>
            <a:pPr algn="ctr"/>
            <a:endParaRPr lang="en-GB" sz="2800" dirty="0">
              <a:latin typeface="Adobe Fangsong Std R" panose="02020400000000000000" pitchFamily="18" charset="-128"/>
              <a:ea typeface="Adobe Fangsong Std R" panose="02020400000000000000" pitchFamily="18" charset="-128"/>
              <a:cs typeface="Arial" charset="0"/>
            </a:endParaRPr>
          </a:p>
        </p:txBody>
      </p:sp>
      <p:graphicFrame>
        <p:nvGraphicFramePr>
          <p:cNvPr id="84995" name="Group 3"/>
          <p:cNvGraphicFramePr>
            <a:graphicFrameLocks noGrp="1"/>
          </p:cNvGraphicFramePr>
          <p:nvPr>
            <p:extLst>
              <p:ext uri="{D42A27DB-BD31-4B8C-83A1-F6EECF244321}">
                <p14:modId xmlns:p14="http://schemas.microsoft.com/office/powerpoint/2010/main" val="2546190887"/>
              </p:ext>
            </p:extLst>
          </p:nvPr>
        </p:nvGraphicFramePr>
        <p:xfrm>
          <a:off x="1336431" y="1315949"/>
          <a:ext cx="6858000" cy="4214444"/>
        </p:xfrm>
        <a:graphic>
          <a:graphicData uri="http://schemas.openxmlformats.org/drawingml/2006/table">
            <a:tbl>
              <a:tblPr/>
              <a:tblGrid>
                <a:gridCol w="3062288"/>
                <a:gridCol w="1627187"/>
                <a:gridCol w="2168525"/>
              </a:tblGrid>
              <a:tr h="5345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charset="0"/>
                      </a:endParaRP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sz="1500" b="1" i="0" u="none" strike="noStrike" cap="none" normalizeH="0" baseline="0" smtClean="0">
                          <a:ln>
                            <a:noFill/>
                          </a:ln>
                          <a:solidFill>
                            <a:schemeClr val="tx1"/>
                          </a:solidFill>
                          <a:effectLst/>
                          <a:latin typeface="Arial" charset="0"/>
                          <a:ea typeface="Times New Roman" pitchFamily="18" charset="0"/>
                          <a:cs typeface="Arial" charset="0"/>
                        </a:rPr>
                        <a:t>1981</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smtClean="0">
                          <a:ln>
                            <a:noFill/>
                          </a:ln>
                          <a:solidFill>
                            <a:schemeClr val="tx1"/>
                          </a:solidFill>
                          <a:effectLst/>
                          <a:latin typeface="Arial" charset="0"/>
                          <a:ea typeface="Times New Roman" pitchFamily="18" charset="0"/>
                          <a:cs typeface="Arial" charset="0"/>
                        </a:rPr>
                        <a:t>1998</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No. of Housing Units</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858,000</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1,457,000</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Rental Housing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26.40 %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32.48 %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One room houses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44.94 %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30.09 %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Arial" charset="0"/>
                          <a:ea typeface="Times New Roman" pitchFamily="18" charset="0"/>
                          <a:cs typeface="Arial" charset="0"/>
                        </a:rPr>
                        <a:t>Three room houses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13.96 %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21.12 %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Average persons per room</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3.1 %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2.89 %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Electric Connections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Arial" charset="0"/>
                          <a:ea typeface="Times New Roman" pitchFamily="18" charset="0"/>
                          <a:cs typeface="Arial" charset="0"/>
                        </a:rPr>
                        <a:t>65.78 %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93.79 %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Water Connections in house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44.45 %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74.38 %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Water Connections outside house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45.39 %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7.41 %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RCC roofs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42.54 %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ea typeface="Times New Roman" pitchFamily="18" charset="0"/>
                          <a:cs typeface="Arial" charset="0"/>
                        </a:rPr>
                        <a:t>56.04 %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Houses with separate latrines</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74 %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47 %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Houses with separate kitchen</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65 %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48 %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Houses with separate bathrooms</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69 %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34 %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3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smtClean="0">
                          <a:ln>
                            <a:noFill/>
                          </a:ln>
                          <a:solidFill>
                            <a:srgbClr val="FF3300"/>
                          </a:solidFill>
                          <a:effectLst/>
                          <a:latin typeface="Arial" charset="0"/>
                          <a:ea typeface="Times New Roman" pitchFamily="18" charset="0"/>
                          <a:cs typeface="Arial" charset="0"/>
                        </a:rPr>
                        <a:t>8 persons or more per room</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smtClean="0">
                          <a:ln>
                            <a:noFill/>
                          </a:ln>
                          <a:solidFill>
                            <a:srgbClr val="FF3300"/>
                          </a:solidFill>
                          <a:effectLst/>
                          <a:latin typeface="Arial" charset="0"/>
                          <a:ea typeface="Times New Roman" pitchFamily="18" charset="0"/>
                          <a:cs typeface="Arial" charset="0"/>
                        </a:rPr>
                        <a:t>35 %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smtClean="0">
                          <a:ln>
                            <a:noFill/>
                          </a:ln>
                          <a:solidFill>
                            <a:srgbClr val="FF3300"/>
                          </a:solidFill>
                          <a:effectLst/>
                          <a:latin typeface="Arial" charset="0"/>
                          <a:ea typeface="Times New Roman" pitchFamily="18" charset="0"/>
                          <a:cs typeface="Arial" charset="0"/>
                        </a:rPr>
                        <a:t>34 %</a:t>
                      </a:r>
                    </a:p>
                  </a:txBody>
                  <a:tcPr marT="42203" marB="422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9633" name="Rectangle 65"/>
          <p:cNvSpPr>
            <a:spLocks noChangeArrowheads="1"/>
          </p:cNvSpPr>
          <p:nvPr/>
        </p:nvSpPr>
        <p:spPr bwMode="auto">
          <a:xfrm>
            <a:off x="1335915" y="5705132"/>
            <a:ext cx="3467616" cy="433324"/>
          </a:xfrm>
          <a:prstGeom prst="rect">
            <a:avLst/>
          </a:prstGeom>
          <a:noFill/>
          <a:ln w="9525">
            <a:noFill/>
            <a:miter lim="800000"/>
            <a:headEnd/>
            <a:tailEnd/>
          </a:ln>
        </p:spPr>
        <p:txBody>
          <a:bodyPr wrap="none" anchor="ctr">
            <a:spAutoFit/>
          </a:bodyPr>
          <a:lstStyle/>
          <a:p>
            <a:r>
              <a:rPr lang="en-GB" sz="1108" i="1" dirty="0">
                <a:cs typeface="Times New Roman" pitchFamily="18" charset="0"/>
              </a:rPr>
              <a:t>Source: Housing Census Reports, Government of Pakistan</a:t>
            </a:r>
            <a:endParaRPr lang="en-US" sz="1108" dirty="0"/>
          </a:p>
          <a:p>
            <a:pPr eaLnBrk="0" hangingPunct="0"/>
            <a:endParaRPr lang="en-US" sz="1108" dirty="0"/>
          </a:p>
        </p:txBody>
      </p:sp>
      <p:sp>
        <p:nvSpPr>
          <p:cNvPr id="109634" name="Text Box 66"/>
          <p:cNvSpPr txBox="1">
            <a:spLocks noChangeArrowheads="1"/>
          </p:cNvSpPr>
          <p:nvPr/>
        </p:nvSpPr>
        <p:spPr bwMode="auto">
          <a:xfrm>
            <a:off x="1336431" y="5921794"/>
            <a:ext cx="6934200" cy="291170"/>
          </a:xfrm>
          <a:prstGeom prst="rect">
            <a:avLst/>
          </a:prstGeom>
          <a:noFill/>
          <a:ln w="9525">
            <a:noFill/>
            <a:miter lim="800000"/>
            <a:headEnd/>
            <a:tailEnd/>
          </a:ln>
        </p:spPr>
        <p:txBody>
          <a:bodyPr>
            <a:spAutoFit/>
          </a:bodyPr>
          <a:lstStyle/>
          <a:p>
            <a:pPr>
              <a:spcBef>
                <a:spcPct val="50000"/>
              </a:spcBef>
            </a:pPr>
            <a:r>
              <a:rPr lang="en-US" sz="1292" dirty="0"/>
              <a:t>TV Ownership   :  86% HH</a:t>
            </a:r>
          </a:p>
        </p:txBody>
      </p:sp>
      <p:sp>
        <p:nvSpPr>
          <p:cNvPr id="109635" name="Text Box 67"/>
          <p:cNvSpPr txBox="1">
            <a:spLocks noChangeArrowheads="1"/>
          </p:cNvSpPr>
          <p:nvPr/>
        </p:nvSpPr>
        <p:spPr bwMode="auto">
          <a:xfrm>
            <a:off x="1219200" y="6140770"/>
            <a:ext cx="4876800" cy="589457"/>
          </a:xfrm>
          <a:prstGeom prst="rect">
            <a:avLst/>
          </a:prstGeom>
          <a:noFill/>
          <a:ln w="9525">
            <a:noFill/>
            <a:miter lim="800000"/>
            <a:headEnd/>
            <a:tailEnd/>
          </a:ln>
        </p:spPr>
        <p:txBody>
          <a:bodyPr>
            <a:spAutoFit/>
          </a:bodyPr>
          <a:lstStyle/>
          <a:p>
            <a:pPr>
              <a:spcBef>
                <a:spcPct val="50000"/>
              </a:spcBef>
            </a:pPr>
            <a:r>
              <a:rPr lang="en-US" sz="1292" dirty="0"/>
              <a:t>   Computers         :  17.22% population</a:t>
            </a:r>
          </a:p>
          <a:p>
            <a:pPr>
              <a:spcBef>
                <a:spcPct val="50000"/>
              </a:spcBef>
            </a:pPr>
            <a:endParaRPr lang="en-US" sz="1292" dirty="0"/>
          </a:p>
        </p:txBody>
      </p:sp>
      <p:sp>
        <p:nvSpPr>
          <p:cNvPr id="7" name="Slide Number Placeholder 6"/>
          <p:cNvSpPr>
            <a:spLocks noGrp="1"/>
          </p:cNvSpPr>
          <p:nvPr>
            <p:ph type="sldNum" sz="quarter" idx="12"/>
          </p:nvPr>
        </p:nvSpPr>
        <p:spPr/>
        <p:txBody>
          <a:bodyPr/>
          <a:lstStyle/>
          <a:p>
            <a:fld id="{DC9B0874-E40F-40CE-AB02-18529EF66313}" type="slidenum">
              <a:rPr lang="en-US" smtClean="0"/>
              <a:pPr/>
              <a:t>60</a:t>
            </a:fld>
            <a:endParaRPr lang="en-US"/>
          </a:p>
        </p:txBody>
      </p:sp>
    </p:spTree>
    <p:extLst>
      <p:ext uri="{BB962C8B-B14F-4D97-AF65-F5344CB8AC3E}">
        <p14:creationId xmlns:p14="http://schemas.microsoft.com/office/powerpoint/2010/main" val="3157594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b="1" dirty="0" smtClean="0"/>
              <a:t>Study of Four Sites</a:t>
            </a:r>
            <a:endParaRPr lang="en-US" sz="2800" b="1" dirty="0"/>
          </a:p>
        </p:txBody>
      </p:sp>
      <p:sp>
        <p:nvSpPr>
          <p:cNvPr id="3" name="Content Placeholder 2"/>
          <p:cNvSpPr>
            <a:spLocks noGrp="1"/>
          </p:cNvSpPr>
          <p:nvPr>
            <p:ph idx="1"/>
          </p:nvPr>
        </p:nvSpPr>
        <p:spPr>
          <a:xfrm>
            <a:off x="457200" y="1371600"/>
            <a:ext cx="8534400" cy="5486400"/>
          </a:xfrm>
        </p:spPr>
        <p:txBody>
          <a:bodyPr>
            <a:normAutofit/>
          </a:bodyPr>
          <a:lstStyle/>
          <a:p>
            <a:pPr>
              <a:buAutoNum type="arabicPeriod"/>
            </a:pPr>
            <a:r>
              <a:rPr lang="en-US" sz="1800" b="1" dirty="0" err="1" smtClean="0"/>
              <a:t>Labour</a:t>
            </a:r>
            <a:r>
              <a:rPr lang="en-US" sz="1800" b="1" dirty="0" smtClean="0"/>
              <a:t> Square Apartments </a:t>
            </a:r>
          </a:p>
          <a:p>
            <a:pPr>
              <a:buNone/>
            </a:pPr>
            <a:r>
              <a:rPr lang="en-US" sz="1800" dirty="0" smtClean="0"/>
              <a:t>	Built 1976</a:t>
            </a:r>
          </a:p>
          <a:p>
            <a:pPr>
              <a:buNone/>
            </a:pPr>
            <a:r>
              <a:rPr lang="en-US" sz="1800" dirty="0" smtClean="0"/>
              <a:t>    	No. of persons per apartment in 1976:  5.8</a:t>
            </a:r>
          </a:p>
          <a:p>
            <a:pPr>
              <a:buNone/>
            </a:pPr>
            <a:r>
              <a:rPr lang="en-US" sz="1800" dirty="0"/>
              <a:t>	</a:t>
            </a:r>
            <a:r>
              <a:rPr lang="en-US" sz="1800" dirty="0" smtClean="0"/>
              <a:t>No. of persons per apartment in 2010:  10</a:t>
            </a:r>
            <a:endParaRPr lang="en-US" sz="1800" dirty="0"/>
          </a:p>
          <a:p>
            <a:pPr>
              <a:buAutoNum type="arabicPeriod" startAt="2"/>
            </a:pPr>
            <a:r>
              <a:rPr lang="en-US" sz="1800" b="1" dirty="0" err="1" smtClean="0"/>
              <a:t>Nawalane</a:t>
            </a:r>
            <a:r>
              <a:rPr lang="en-US" sz="1800" b="1" dirty="0" smtClean="0"/>
              <a:t> Inner City Informal Settlement</a:t>
            </a:r>
          </a:p>
          <a:p>
            <a:pPr>
              <a:buNone/>
            </a:pPr>
            <a:r>
              <a:rPr lang="en-US" sz="1800" dirty="0" smtClean="0"/>
              <a:t>	Density in 1973:      450 p/ha</a:t>
            </a:r>
          </a:p>
          <a:p>
            <a:pPr>
              <a:buNone/>
            </a:pPr>
            <a:r>
              <a:rPr lang="en-US" sz="1800" dirty="0"/>
              <a:t>	</a:t>
            </a:r>
            <a:r>
              <a:rPr lang="en-US" sz="1800" dirty="0" smtClean="0"/>
              <a:t>Density in 2010:   3,500 p/ha </a:t>
            </a:r>
          </a:p>
          <a:p>
            <a:pPr>
              <a:buAutoNum type="arabicPeriod" startAt="3"/>
            </a:pPr>
            <a:r>
              <a:rPr lang="en-US" sz="1800" b="1" dirty="0" err="1" smtClean="0"/>
              <a:t>Paposhnagar</a:t>
            </a:r>
            <a:r>
              <a:rPr lang="en-US" sz="1800" b="1" dirty="0" smtClean="0"/>
              <a:t>: Formal Sector Lower Middle Income Settlement</a:t>
            </a:r>
          </a:p>
          <a:p>
            <a:pPr>
              <a:buNone/>
            </a:pPr>
            <a:r>
              <a:rPr lang="en-US" sz="1800" dirty="0"/>
              <a:t>	</a:t>
            </a:r>
            <a:r>
              <a:rPr lang="en-US" sz="1800" dirty="0" smtClean="0"/>
              <a:t>Density in 1955:      250 p/ha</a:t>
            </a:r>
          </a:p>
          <a:p>
            <a:pPr>
              <a:buNone/>
            </a:pPr>
            <a:r>
              <a:rPr lang="en-US" sz="1800" dirty="0"/>
              <a:t>	</a:t>
            </a:r>
            <a:r>
              <a:rPr lang="en-US" sz="1800" dirty="0" smtClean="0"/>
              <a:t>Density in 2010:   1,180 p/ha</a:t>
            </a:r>
          </a:p>
          <a:p>
            <a:pPr>
              <a:buNone/>
            </a:pPr>
            <a:r>
              <a:rPr lang="en-US" sz="1800" dirty="0" smtClean="0"/>
              <a:t>4.	</a:t>
            </a:r>
            <a:r>
              <a:rPr lang="en-US" sz="1800" b="1" dirty="0" err="1" smtClean="0"/>
              <a:t>Fahad</a:t>
            </a:r>
            <a:r>
              <a:rPr lang="en-US" sz="1800" b="1" dirty="0" smtClean="0"/>
              <a:t> Square Apartments </a:t>
            </a:r>
          </a:p>
          <a:p>
            <a:pPr>
              <a:buNone/>
            </a:pPr>
            <a:r>
              <a:rPr lang="en-US" sz="1800" dirty="0" smtClean="0"/>
              <a:t>	Built in 1999 </a:t>
            </a:r>
            <a:endParaRPr lang="en-US" sz="1800" dirty="0"/>
          </a:p>
          <a:p>
            <a:pPr>
              <a:buNone/>
            </a:pPr>
            <a:r>
              <a:rPr lang="en-US" sz="1800" dirty="0" smtClean="0"/>
              <a:t>	No. of persons per apartment in 2010:  5.72  </a:t>
            </a:r>
          </a:p>
          <a:p>
            <a:pPr>
              <a:buNone/>
            </a:pPr>
            <a:r>
              <a:rPr lang="en-US" sz="1800" dirty="0" smtClean="0"/>
              <a:t>	Density: 942 p/ha</a:t>
            </a:r>
          </a:p>
          <a:p>
            <a:pPr>
              <a:buNone/>
            </a:pPr>
            <a:r>
              <a:rPr lang="en-US" sz="1800" dirty="0" smtClean="0">
                <a:solidFill>
                  <a:srgbClr val="FF0000"/>
                </a:solidFill>
              </a:rPr>
              <a:t>THE  PROCESS  OF  DENSIFICATION</a:t>
            </a:r>
          </a:p>
          <a:p>
            <a:pPr>
              <a:buNone/>
            </a:pPr>
            <a:r>
              <a:rPr lang="en-US" sz="1800" smtClean="0">
                <a:solidFill>
                  <a:srgbClr val="FF0000"/>
                </a:solidFill>
              </a:rPr>
              <a:t>THE  NEGATIVE  ASPECTS  OF  UNPLANNED  DENSIFICATION</a:t>
            </a:r>
            <a:endParaRPr lang="en-US" sz="1800" dirty="0" smtClean="0">
              <a:solidFill>
                <a:srgbClr val="FF0000"/>
              </a:solidFill>
            </a:endParaRPr>
          </a:p>
          <a:p>
            <a:pPr>
              <a:buNone/>
            </a:pPr>
            <a:endParaRPr lang="en-US" sz="1800" dirty="0"/>
          </a:p>
        </p:txBody>
      </p:sp>
    </p:spTree>
    <p:extLst>
      <p:ext uri="{BB962C8B-B14F-4D97-AF65-F5344CB8AC3E}">
        <p14:creationId xmlns:p14="http://schemas.microsoft.com/office/powerpoint/2010/main" val="808446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Trends (not issues): What is happening</a:t>
            </a:r>
            <a:endParaRPr lang="en-US" sz="2800" b="1" dirty="0"/>
          </a:p>
        </p:txBody>
      </p:sp>
      <p:sp>
        <p:nvSpPr>
          <p:cNvPr id="3" name="Content Placeholder 2"/>
          <p:cNvSpPr>
            <a:spLocks noGrp="1"/>
          </p:cNvSpPr>
          <p:nvPr>
            <p:ph idx="1"/>
          </p:nvPr>
        </p:nvSpPr>
        <p:spPr>
          <a:xfrm>
            <a:off x="457200" y="1371600"/>
            <a:ext cx="8229600" cy="4754567"/>
          </a:xfrm>
        </p:spPr>
        <p:txBody>
          <a:bodyPr>
            <a:normAutofit fontScale="77500" lnSpcReduction="20000"/>
          </a:bodyPr>
          <a:lstStyle/>
          <a:p>
            <a:pPr marL="457200" indent="-457200">
              <a:buAutoNum type="arabicPeriod"/>
            </a:pPr>
            <a:r>
              <a:rPr lang="en-US" sz="2400" b="1" dirty="0" smtClean="0"/>
              <a:t>Unprecedented Migration:</a:t>
            </a:r>
            <a:r>
              <a:rPr lang="en-US" sz="2400" dirty="0" smtClean="0"/>
              <a:t> </a:t>
            </a:r>
          </a:p>
          <a:p>
            <a:pPr marL="457200" indent="-457200">
              <a:buNone/>
            </a:pPr>
            <a:r>
              <a:rPr lang="en-US" sz="2400" dirty="0" smtClean="0"/>
              <a:t>       The village has become entirely dependent on urban produced goods which it cannot afford. This is because of a change from barter and caste relations to a cash economy and new cropping and marketing systems. Result Migration: </a:t>
            </a:r>
            <a:r>
              <a:rPr lang="en-US" sz="2400" dirty="0" smtClean="0">
                <a:solidFill>
                  <a:srgbClr val="FF0000"/>
                </a:solidFill>
              </a:rPr>
              <a:t>Population increase from 9.8 million in 1998 to 16 million in 2017</a:t>
            </a:r>
            <a:r>
              <a:rPr lang="en-US" sz="2400" dirty="0" smtClean="0"/>
              <a:t> . Will continue</a:t>
            </a:r>
          </a:p>
          <a:p>
            <a:pPr marL="457200" indent="-457200">
              <a:buAutoNum type="arabicPeriod" startAt="2"/>
            </a:pPr>
            <a:r>
              <a:rPr lang="en-US" sz="2400" dirty="0" smtClean="0"/>
              <a:t>Difference between old and new migration and hence between old and new informal settlements</a:t>
            </a:r>
          </a:p>
          <a:p>
            <a:pPr marL="457200" indent="-457200">
              <a:buAutoNum type="arabicPeriod" startAt="2"/>
            </a:pPr>
            <a:r>
              <a:rPr lang="en-US" sz="2400" dirty="0" smtClean="0"/>
              <a:t>City’s spatial expansion since 1998 more than 100%. See </a:t>
            </a:r>
            <a:r>
              <a:rPr lang="en-US" sz="2400" dirty="0" err="1" smtClean="0"/>
              <a:t>Perween</a:t>
            </a:r>
            <a:r>
              <a:rPr lang="en-US" sz="2400" dirty="0" smtClean="0"/>
              <a:t> </a:t>
            </a:r>
            <a:r>
              <a:rPr lang="en-US" sz="2400" dirty="0" err="1" smtClean="0"/>
              <a:t>Rahman’s</a:t>
            </a:r>
            <a:r>
              <a:rPr lang="en-US" sz="2400" dirty="0" smtClean="0"/>
              <a:t> work</a:t>
            </a:r>
          </a:p>
          <a:p>
            <a:pPr marL="457200" indent="-457200">
              <a:buAutoNum type="arabicPeriod" startAt="2"/>
            </a:pPr>
            <a:r>
              <a:rPr lang="en-US" sz="2400" dirty="0" smtClean="0">
                <a:solidFill>
                  <a:srgbClr val="FF0000"/>
                </a:solidFill>
              </a:rPr>
              <a:t>New </a:t>
            </a:r>
            <a:r>
              <a:rPr lang="en-US" sz="2400" dirty="0" err="1" smtClean="0">
                <a:solidFill>
                  <a:srgbClr val="FF0000"/>
                </a:solidFill>
              </a:rPr>
              <a:t>katchi</a:t>
            </a:r>
            <a:r>
              <a:rPr lang="en-US" sz="2400" dirty="0" smtClean="0">
                <a:solidFill>
                  <a:srgbClr val="FF0000"/>
                </a:solidFill>
              </a:rPr>
              <a:t> </a:t>
            </a:r>
            <a:r>
              <a:rPr lang="en-US" sz="2400" dirty="0" err="1" smtClean="0">
                <a:solidFill>
                  <a:srgbClr val="FF0000"/>
                </a:solidFill>
              </a:rPr>
              <a:t>abadis</a:t>
            </a:r>
            <a:r>
              <a:rPr lang="en-US" sz="2400" dirty="0" smtClean="0">
                <a:solidFill>
                  <a:srgbClr val="FF0000"/>
                </a:solidFill>
              </a:rPr>
              <a:t> far from the city and work areas: Serious social and physical repercussions for the city</a:t>
            </a:r>
            <a:r>
              <a:rPr lang="en-US" sz="2400" dirty="0" smtClean="0"/>
              <a:t> </a:t>
            </a:r>
          </a:p>
          <a:p>
            <a:pPr marL="457200" indent="-457200">
              <a:buAutoNum type="arabicPeriod" startAt="2"/>
            </a:pPr>
            <a:r>
              <a:rPr lang="en-US" sz="2400" dirty="0" smtClean="0">
                <a:solidFill>
                  <a:srgbClr val="FF0000"/>
                </a:solidFill>
              </a:rPr>
              <a:t>Subservience of the governance system to the developers and the real estate lobby due to </a:t>
            </a:r>
            <a:r>
              <a:rPr lang="en-US" sz="2400" dirty="0" err="1" smtClean="0">
                <a:solidFill>
                  <a:srgbClr val="FF0000"/>
                </a:solidFill>
              </a:rPr>
              <a:t>neoliberalism</a:t>
            </a:r>
            <a:r>
              <a:rPr lang="en-US" sz="2400" dirty="0" smtClean="0">
                <a:solidFill>
                  <a:srgbClr val="FF0000"/>
                </a:solidFill>
              </a:rPr>
              <a:t> and its repercussions </a:t>
            </a:r>
          </a:p>
          <a:p>
            <a:pPr marL="457200" indent="-457200">
              <a:buAutoNum type="arabicPeriod" startAt="2"/>
            </a:pPr>
            <a:r>
              <a:rPr lang="en-US" sz="2400" dirty="0" smtClean="0"/>
              <a:t>Social change and the consolidation of old </a:t>
            </a:r>
            <a:r>
              <a:rPr lang="en-US" sz="2400" dirty="0" err="1" smtClean="0"/>
              <a:t>katchi</a:t>
            </a:r>
            <a:r>
              <a:rPr lang="en-US" sz="2400" dirty="0" smtClean="0"/>
              <a:t> </a:t>
            </a:r>
            <a:r>
              <a:rPr lang="en-US" sz="2400" dirty="0" err="1" smtClean="0"/>
              <a:t>abadis</a:t>
            </a:r>
            <a:r>
              <a:rPr lang="en-US" sz="2400" dirty="0" smtClean="0"/>
              <a:t> </a:t>
            </a:r>
          </a:p>
          <a:p>
            <a:pPr marL="457200" indent="-457200">
              <a:buAutoNum type="arabicPeriod" startAt="2"/>
            </a:pPr>
            <a:r>
              <a:rPr lang="en-US" sz="2400" dirty="0" smtClean="0">
                <a:solidFill>
                  <a:srgbClr val="FF0000"/>
                </a:solidFill>
              </a:rPr>
              <a:t>The division of the city on ethnic and class lines</a:t>
            </a:r>
            <a:r>
              <a:rPr lang="en-US" sz="2400" dirty="0" smtClean="0"/>
              <a:t> (4 cities)</a:t>
            </a:r>
          </a:p>
          <a:p>
            <a:pPr marL="457200" indent="-457200">
              <a:buAutoNum type="arabicPeriod" startAt="2"/>
            </a:pPr>
            <a:r>
              <a:rPr lang="en-US" sz="2400" dirty="0" smtClean="0"/>
              <a:t>The damage to the ecology of the region in which the city is located  is </a:t>
            </a:r>
            <a:r>
              <a:rPr lang="en-US" sz="2400" dirty="0" err="1" smtClean="0"/>
              <a:t>inceasing</a:t>
            </a:r>
            <a:r>
              <a:rPr lang="en-US" sz="2400" dirty="0" smtClean="0"/>
              <a:t>  due to these developments </a:t>
            </a:r>
            <a:endParaRPr lang="en-US" sz="2400" dirty="0"/>
          </a:p>
        </p:txBody>
      </p:sp>
    </p:spTree>
    <p:extLst>
      <p:ext uri="{BB962C8B-B14F-4D97-AF65-F5344CB8AC3E}">
        <p14:creationId xmlns:p14="http://schemas.microsoft.com/office/powerpoint/2010/main" val="299352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The impact of the World Class City vision and liberalization</a:t>
            </a:r>
            <a:endParaRPr lang="en-US" sz="3200" b="1" dirty="0"/>
          </a:p>
        </p:txBody>
      </p:sp>
      <p:sp>
        <p:nvSpPr>
          <p:cNvPr id="3" name="Content Placeholder 2"/>
          <p:cNvSpPr>
            <a:spLocks noGrp="1"/>
          </p:cNvSpPr>
          <p:nvPr>
            <p:ph idx="1"/>
          </p:nvPr>
        </p:nvSpPr>
        <p:spPr>
          <a:xfrm>
            <a:off x="457200" y="1600200"/>
            <a:ext cx="8229600" cy="4525963"/>
          </a:xfrm>
        </p:spPr>
        <p:txBody>
          <a:bodyPr>
            <a:normAutofit fontScale="92500" lnSpcReduction="20000"/>
          </a:bodyPr>
          <a:lstStyle/>
          <a:p>
            <a:pPr>
              <a:buNone/>
            </a:pPr>
            <a:r>
              <a:rPr lang="en-US" sz="2000" dirty="0" smtClean="0"/>
              <a:t>Officially Karachi wishes to be a World Class City. This has meant</a:t>
            </a:r>
          </a:p>
          <a:p>
            <a:r>
              <a:rPr lang="en-US" sz="2000" dirty="0" smtClean="0">
                <a:solidFill>
                  <a:srgbClr val="C00000"/>
                </a:solidFill>
              </a:rPr>
              <a:t>Gentrification of public space </a:t>
            </a:r>
            <a:r>
              <a:rPr lang="en-US" sz="2000" dirty="0" smtClean="0"/>
              <a:t>and civil society struggle against this</a:t>
            </a:r>
          </a:p>
          <a:p>
            <a:r>
              <a:rPr lang="en-US" sz="2000" dirty="0" smtClean="0"/>
              <a:t>Building “investment-friendly infrastructure”.  Flyovers/signal-free roads causing extreme in convenience to pedestrians, children and the old </a:t>
            </a:r>
          </a:p>
          <a:p>
            <a:r>
              <a:rPr lang="en-US" sz="2000" dirty="0" smtClean="0"/>
              <a:t>Direct foreign investment (DFI): </a:t>
            </a:r>
            <a:r>
              <a:rPr lang="en-US" sz="2000" dirty="0" smtClean="0">
                <a:solidFill>
                  <a:srgbClr val="C00000"/>
                </a:solidFill>
              </a:rPr>
              <a:t>This has replaced planning with projects</a:t>
            </a:r>
          </a:p>
          <a:p>
            <a:r>
              <a:rPr lang="en-US" sz="2000" dirty="0" smtClean="0"/>
              <a:t>Housing has to be delivered by the market </a:t>
            </a:r>
          </a:p>
          <a:p>
            <a:r>
              <a:rPr lang="en-US" sz="2000" dirty="0" smtClean="0"/>
              <a:t>Emergence of a land-hungry middle class, powerful developers and federal and provincial land-owning agencies hoarding  4,000 hectares of land within the city for speculation and commercial developments  </a:t>
            </a:r>
          </a:p>
          <a:p>
            <a:r>
              <a:rPr lang="en-US" sz="2000" dirty="0" smtClean="0"/>
              <a:t>Gated elite/middle income settlements being built on 32,000 hectares on the city outskirts causing ecological and cultural damage and the destruction of the rural economy </a:t>
            </a:r>
          </a:p>
          <a:p>
            <a:r>
              <a:rPr lang="en-US" sz="2000" dirty="0" smtClean="0">
                <a:solidFill>
                  <a:srgbClr val="C00000"/>
                </a:solidFill>
              </a:rPr>
              <a:t>Under pressure from powerful developers the government of Sindh has enacted the “Sindh High Density Board Act” and the “Sindh Development Board Act” which give the boards powers to </a:t>
            </a:r>
            <a:r>
              <a:rPr lang="en-US" sz="2000" dirty="0" err="1" smtClean="0">
                <a:solidFill>
                  <a:srgbClr val="C00000"/>
                </a:solidFill>
              </a:rPr>
              <a:t>densify</a:t>
            </a:r>
            <a:r>
              <a:rPr lang="en-US" sz="2000" dirty="0" smtClean="0">
                <a:solidFill>
                  <a:srgbClr val="C00000"/>
                </a:solidFill>
              </a:rPr>
              <a:t> any plot or area without any urban design exercise or a larger city plan </a:t>
            </a:r>
            <a:r>
              <a:rPr lang="en-US" sz="2000" dirty="0" smtClean="0"/>
              <a:t>  </a:t>
            </a:r>
          </a:p>
          <a:p>
            <a:r>
              <a:rPr lang="en-US" sz="2000" dirty="0" smtClean="0"/>
              <a:t>The closure of informal industry and loss of jobs       </a:t>
            </a:r>
          </a:p>
          <a:p>
            <a:pPr>
              <a:buNone/>
            </a:pPr>
            <a:endParaRPr lang="en-US" sz="2000" dirty="0" smtClean="0"/>
          </a:p>
          <a:p>
            <a:pPr>
              <a:buNone/>
            </a:pPr>
            <a:endParaRPr lang="en-US" sz="2000" dirty="0"/>
          </a:p>
        </p:txBody>
      </p:sp>
    </p:spTree>
    <p:extLst>
      <p:ext uri="{BB962C8B-B14F-4D97-AF65-F5344CB8AC3E}">
        <p14:creationId xmlns:p14="http://schemas.microsoft.com/office/powerpoint/2010/main" val="3844763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b="1" dirty="0" smtClean="0">
                <a:latin typeface="+mn-lt"/>
              </a:rPr>
              <a:t>New Developments</a:t>
            </a:r>
            <a:endParaRPr lang="en-US" sz="2800" b="1" dirty="0">
              <a:latin typeface="+mn-lt"/>
            </a:endParaRPr>
          </a:p>
        </p:txBody>
      </p:sp>
      <p:sp>
        <p:nvSpPr>
          <p:cNvPr id="3" name="Content Placeholder 2"/>
          <p:cNvSpPr>
            <a:spLocks noGrp="1"/>
          </p:cNvSpPr>
          <p:nvPr>
            <p:ph idx="1"/>
          </p:nvPr>
        </p:nvSpPr>
        <p:spPr>
          <a:xfrm>
            <a:off x="457200" y="1371601"/>
            <a:ext cx="8229600" cy="4754563"/>
          </a:xfrm>
        </p:spPr>
        <p:txBody>
          <a:bodyPr>
            <a:normAutofit fontScale="32500" lnSpcReduction="20000"/>
          </a:bodyPr>
          <a:lstStyle/>
          <a:p>
            <a:endParaRPr lang="en-US" sz="4900" dirty="0" smtClean="0"/>
          </a:p>
          <a:p>
            <a:r>
              <a:rPr lang="en-US" sz="4900" dirty="0" smtClean="0"/>
              <a:t>30,000 hectares of gated housing for the elite out of the city </a:t>
            </a:r>
          </a:p>
          <a:p>
            <a:pPr>
              <a:buNone/>
            </a:pPr>
            <a:r>
              <a:rPr lang="en-US" sz="4900" dirty="0"/>
              <a:t>	</a:t>
            </a:r>
            <a:r>
              <a:rPr lang="en-US" sz="4900" dirty="0" smtClean="0"/>
              <a:t>Density:  98 p/ha</a:t>
            </a:r>
          </a:p>
          <a:p>
            <a:pPr>
              <a:buNone/>
            </a:pPr>
            <a:r>
              <a:rPr lang="en-US" sz="4900" dirty="0"/>
              <a:t>	</a:t>
            </a:r>
            <a:r>
              <a:rPr lang="en-US" sz="4900" dirty="0" smtClean="0"/>
              <a:t>Population:  3,000,000 </a:t>
            </a:r>
          </a:p>
          <a:p>
            <a:pPr>
              <a:buNone/>
            </a:pPr>
            <a:r>
              <a:rPr lang="en-US" sz="4900" dirty="0"/>
              <a:t>	</a:t>
            </a:r>
            <a:r>
              <a:rPr lang="en-US" sz="4900" dirty="0" smtClean="0">
                <a:solidFill>
                  <a:srgbClr val="C00000"/>
                </a:solidFill>
              </a:rPr>
              <a:t>For whom:  ? </a:t>
            </a:r>
            <a:endParaRPr lang="en-US" sz="4900" dirty="0" smtClean="0"/>
          </a:p>
          <a:p>
            <a:pPr>
              <a:buNone/>
            </a:pPr>
            <a:r>
              <a:rPr lang="en-US" sz="4900" dirty="0" smtClean="0"/>
              <a:t>	Mass transit solutions to link sites up with the city</a:t>
            </a:r>
          </a:p>
          <a:p>
            <a:pPr>
              <a:buNone/>
            </a:pPr>
            <a:endParaRPr lang="en-US" sz="4900" dirty="0" smtClean="0"/>
          </a:p>
          <a:p>
            <a:r>
              <a:rPr lang="en-US" sz="4900" dirty="0" smtClean="0"/>
              <a:t>Heritage sites (Stone age, Buddhist, Islamic)</a:t>
            </a:r>
          </a:p>
          <a:p>
            <a:pPr>
              <a:buNone/>
            </a:pPr>
            <a:endParaRPr lang="en-US" sz="4900" dirty="0" smtClean="0">
              <a:solidFill>
                <a:srgbClr val="C00000"/>
              </a:solidFill>
            </a:endParaRPr>
          </a:p>
          <a:p>
            <a:r>
              <a:rPr lang="en-US" sz="4900" dirty="0" smtClean="0"/>
              <a:t>Speculation </a:t>
            </a:r>
          </a:p>
          <a:p>
            <a:pPr>
              <a:buNone/>
            </a:pPr>
            <a:r>
              <a:rPr lang="en-US" sz="4900" dirty="0"/>
              <a:t>	</a:t>
            </a:r>
            <a:r>
              <a:rPr lang="en-US" sz="4900" dirty="0" smtClean="0"/>
              <a:t>300,000 developed plots are lying vacant</a:t>
            </a:r>
          </a:p>
          <a:p>
            <a:pPr>
              <a:buNone/>
            </a:pPr>
            <a:r>
              <a:rPr lang="en-US" sz="4900" dirty="0"/>
              <a:t>	</a:t>
            </a:r>
            <a:r>
              <a:rPr lang="en-US" sz="4900" dirty="0" smtClean="0"/>
              <a:t>62,000 apartments are unoccupied</a:t>
            </a:r>
          </a:p>
          <a:p>
            <a:pPr>
              <a:buNone/>
            </a:pPr>
            <a:endParaRPr lang="en-US" sz="4900" dirty="0" smtClean="0"/>
          </a:p>
          <a:p>
            <a:r>
              <a:rPr lang="en-US" sz="4900" dirty="0" smtClean="0"/>
              <a:t>200,000 apartments are under construction</a:t>
            </a:r>
          </a:p>
          <a:p>
            <a:pPr>
              <a:buNone/>
            </a:pPr>
            <a:endParaRPr lang="en-US" sz="4900" dirty="0" smtClean="0"/>
          </a:p>
          <a:p>
            <a:r>
              <a:rPr lang="en-US" sz="4900" dirty="0" smtClean="0"/>
              <a:t>“Land has replaced gold” </a:t>
            </a:r>
          </a:p>
          <a:p>
            <a:endParaRPr lang="en-US" sz="4900" dirty="0" smtClean="0"/>
          </a:p>
          <a:p>
            <a:pPr>
              <a:buNone/>
            </a:pPr>
            <a:endParaRPr lang="en-US" sz="2400" dirty="0"/>
          </a:p>
          <a:p>
            <a:pPr>
              <a:buNone/>
            </a:pPr>
            <a:r>
              <a:rPr lang="en-US" sz="2400" dirty="0" smtClean="0"/>
              <a:t> </a:t>
            </a:r>
            <a:endParaRPr lang="en-US" sz="2400" dirty="0"/>
          </a:p>
        </p:txBody>
      </p:sp>
    </p:spTree>
    <p:extLst>
      <p:ext uri="{BB962C8B-B14F-4D97-AF65-F5344CB8AC3E}">
        <p14:creationId xmlns:p14="http://schemas.microsoft.com/office/powerpoint/2010/main" val="148886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2192" y="533400"/>
            <a:ext cx="8305800" cy="1524000"/>
          </a:xfrm>
        </p:spPr>
        <p:txBody>
          <a:bodyPr>
            <a:normAutofit fontScale="90000"/>
          </a:bodyPr>
          <a:lstStyle/>
          <a:p>
            <a:r>
              <a:rPr lang="en-US" sz="3100" b="1" dirty="0" smtClean="0">
                <a:latin typeface="+mn-lt"/>
                <a:ea typeface="Adobe Fan Heiti Std B" panose="020B0700000000000000" pitchFamily="34" charset="-128"/>
              </a:rPr>
              <a:t/>
            </a:r>
            <a:br>
              <a:rPr lang="en-US" sz="3100" b="1" dirty="0" smtClean="0">
                <a:latin typeface="+mn-lt"/>
                <a:ea typeface="Adobe Fan Heiti Std B" panose="020B0700000000000000" pitchFamily="34" charset="-128"/>
              </a:rPr>
            </a:br>
            <a:r>
              <a:rPr lang="en-US" sz="3100" b="1" dirty="0" smtClean="0">
                <a:latin typeface="+mn-lt"/>
                <a:ea typeface="Adobe Fan Heiti Std B" panose="020B0700000000000000" pitchFamily="34" charset="-128"/>
              </a:rPr>
              <a:t>The Changing Nature </a:t>
            </a:r>
            <a:r>
              <a:rPr lang="en-US" sz="3100" b="1" dirty="0">
                <a:latin typeface="+mn-lt"/>
                <a:ea typeface="Adobe Fan Heiti Std B" panose="020B0700000000000000" pitchFamily="34" charset="-128"/>
              </a:rPr>
              <a:t>of </a:t>
            </a:r>
            <a:r>
              <a:rPr lang="en-US" sz="3100" b="1" dirty="0" smtClean="0">
                <a:latin typeface="+mn-lt"/>
                <a:ea typeface="Adobe Fan Heiti Std B" panose="020B0700000000000000" pitchFamily="34" charset="-128"/>
              </a:rPr>
              <a:t>Migration </a:t>
            </a:r>
            <a:r>
              <a:rPr lang="en-US" sz="3100" b="1" dirty="0">
                <a:latin typeface="+mn-lt"/>
                <a:ea typeface="Adobe Fan Heiti Std B" panose="020B0700000000000000" pitchFamily="34" charset="-128"/>
              </a:rPr>
              <a:t>and its </a:t>
            </a:r>
            <a:r>
              <a:rPr lang="en-US" sz="3100" b="1" dirty="0" smtClean="0">
                <a:latin typeface="+mn-lt"/>
                <a:ea typeface="Adobe Fan Heiti Std B" panose="020B0700000000000000" pitchFamily="34" charset="-128"/>
              </a:rPr>
              <a:t>Repercussions</a:t>
            </a:r>
            <a:r>
              <a:rPr lang="en-US" sz="2954" u="sng" dirty="0" smtClean="0">
                <a:latin typeface="Adobe Fan Heiti Std B" panose="020B0700000000000000" pitchFamily="34" charset="-128"/>
                <a:ea typeface="Adobe Fan Heiti Std B" panose="020B0700000000000000" pitchFamily="34" charset="-128"/>
              </a:rPr>
              <a:t/>
            </a:r>
            <a:br>
              <a:rPr lang="en-US" sz="2954" u="sng" dirty="0" smtClean="0">
                <a:latin typeface="Adobe Fan Heiti Std B" panose="020B0700000000000000" pitchFamily="34" charset="-128"/>
                <a:ea typeface="Adobe Fan Heiti Std B" panose="020B0700000000000000" pitchFamily="34" charset="-128"/>
              </a:rPr>
            </a:br>
            <a:r>
              <a:rPr lang="en-US" sz="2954" u="sng" dirty="0" smtClean="0">
                <a:latin typeface="Adobe Fan Heiti Std B" panose="020B0700000000000000" pitchFamily="34" charset="-128"/>
                <a:ea typeface="Adobe Fan Heiti Std B" panose="020B0700000000000000" pitchFamily="34" charset="-128"/>
              </a:rPr>
              <a:t/>
            </a:r>
            <a:br>
              <a:rPr lang="en-US" sz="2954" u="sng" dirty="0" smtClean="0">
                <a:latin typeface="Adobe Fan Heiti Std B" panose="020B0700000000000000" pitchFamily="34" charset="-128"/>
                <a:ea typeface="Adobe Fan Heiti Std B" panose="020B0700000000000000" pitchFamily="34" charset="-128"/>
              </a:rPr>
            </a:br>
            <a:endParaRPr lang="en-US" sz="2954" u="sng" dirty="0">
              <a:latin typeface="Adobe Fan Heiti Std B" panose="020B0700000000000000" pitchFamily="34" charset="-128"/>
              <a:ea typeface="Adobe Fan Heiti Std B" panose="020B0700000000000000" pitchFamily="34" charset="-128"/>
            </a:endParaRPr>
          </a:p>
        </p:txBody>
      </p:sp>
      <p:sp>
        <p:nvSpPr>
          <p:cNvPr id="4" name="Content Placeholder 3"/>
          <p:cNvSpPr>
            <a:spLocks noGrp="1"/>
          </p:cNvSpPr>
          <p:nvPr>
            <p:ph idx="1"/>
          </p:nvPr>
        </p:nvSpPr>
        <p:spPr>
          <a:xfrm>
            <a:off x="457202" y="1905000"/>
            <a:ext cx="8475785" cy="4319952"/>
          </a:xfrm>
        </p:spPr>
        <p:txBody>
          <a:bodyPr>
            <a:normAutofit/>
          </a:bodyPr>
          <a:lstStyle/>
          <a:p>
            <a:pPr>
              <a:lnSpc>
                <a:spcPct val="150000"/>
              </a:lnSpc>
            </a:pPr>
            <a:r>
              <a:rPr lang="en-US" sz="2215" dirty="0">
                <a:ea typeface="Adobe Fangsong Std R" panose="02020400000000000000" pitchFamily="18" charset="-128"/>
                <a:cs typeface="Arial" pitchFamily="34" charset="0"/>
              </a:rPr>
              <a:t>Earlier migration from settled societies to welcoming pro poor cities</a:t>
            </a:r>
          </a:p>
          <a:p>
            <a:pPr>
              <a:lnSpc>
                <a:spcPct val="150000"/>
              </a:lnSpc>
            </a:pPr>
            <a:r>
              <a:rPr lang="en-US" sz="2215" dirty="0">
                <a:ea typeface="Adobe Fangsong Std R" panose="02020400000000000000" pitchFamily="18" charset="-128"/>
                <a:cs typeface="Arial" pitchFamily="34" charset="0"/>
              </a:rPr>
              <a:t>Present migration from areas where community </a:t>
            </a:r>
            <a:r>
              <a:rPr lang="en-US" sz="2215" dirty="0" smtClean="0">
                <a:ea typeface="Adobe Fangsong Std R" panose="02020400000000000000" pitchFamily="18" charset="-128"/>
                <a:cs typeface="Arial" pitchFamily="34" charset="0"/>
              </a:rPr>
              <a:t>governance </a:t>
            </a:r>
            <a:r>
              <a:rPr lang="en-US" sz="2215" dirty="0">
                <a:ea typeface="Adobe Fangsong Std R" panose="02020400000000000000" pitchFamily="18" charset="-128"/>
                <a:cs typeface="Arial" pitchFamily="34" charset="0"/>
              </a:rPr>
              <a:t>systems have no moral authority left and where cash has replaced barter</a:t>
            </a:r>
          </a:p>
          <a:p>
            <a:pPr>
              <a:lnSpc>
                <a:spcPct val="150000"/>
              </a:lnSpc>
            </a:pPr>
            <a:r>
              <a:rPr lang="en-US" sz="2215" dirty="0">
                <a:ea typeface="Adobe Fangsong Std R" panose="02020400000000000000" pitchFamily="18" charset="-128"/>
                <a:cs typeface="Arial" pitchFamily="34" charset="0"/>
              </a:rPr>
              <a:t>Old </a:t>
            </a:r>
            <a:r>
              <a:rPr lang="en-US" sz="2215" dirty="0" err="1">
                <a:ea typeface="Adobe Fangsong Std R" panose="02020400000000000000" pitchFamily="18" charset="-128"/>
                <a:cs typeface="Arial" pitchFamily="34" charset="0"/>
              </a:rPr>
              <a:t>katchi</a:t>
            </a:r>
            <a:r>
              <a:rPr lang="en-US" sz="2215" dirty="0">
                <a:ea typeface="Adobe Fangsong Std R" panose="02020400000000000000" pitchFamily="18" charset="-128"/>
                <a:cs typeface="Arial" pitchFamily="34" charset="0"/>
              </a:rPr>
              <a:t> </a:t>
            </a:r>
            <a:r>
              <a:rPr lang="en-US" sz="2215" dirty="0" err="1">
                <a:ea typeface="Adobe Fangsong Std R" panose="02020400000000000000" pitchFamily="18" charset="-128"/>
                <a:cs typeface="Arial" pitchFamily="34" charset="0"/>
              </a:rPr>
              <a:t>abadis</a:t>
            </a:r>
            <a:r>
              <a:rPr lang="en-US" sz="2215" dirty="0">
                <a:ea typeface="Adobe Fangsong Std R" panose="02020400000000000000" pitchFamily="18" charset="-128"/>
                <a:cs typeface="Arial" pitchFamily="34" charset="0"/>
              </a:rPr>
              <a:t> have consolidated physically and socially.</a:t>
            </a:r>
          </a:p>
          <a:p>
            <a:pPr>
              <a:lnSpc>
                <a:spcPct val="150000"/>
              </a:lnSpc>
            </a:pPr>
            <a:r>
              <a:rPr lang="en-US" sz="2215" dirty="0">
                <a:ea typeface="Adobe Fangsong Std R" panose="02020400000000000000" pitchFamily="18" charset="-128"/>
                <a:cs typeface="Arial" pitchFamily="34" charset="0"/>
              </a:rPr>
              <a:t>New </a:t>
            </a:r>
            <a:r>
              <a:rPr lang="en-US" sz="2215" dirty="0" err="1">
                <a:ea typeface="Adobe Fangsong Std R" panose="02020400000000000000" pitchFamily="18" charset="-128"/>
                <a:cs typeface="Arial" pitchFamily="34" charset="0"/>
              </a:rPr>
              <a:t>katchi</a:t>
            </a:r>
            <a:r>
              <a:rPr lang="en-US" sz="2215" dirty="0">
                <a:ea typeface="Adobe Fangsong Std R" panose="02020400000000000000" pitchFamily="18" charset="-128"/>
                <a:cs typeface="Arial" pitchFamily="34" charset="0"/>
              </a:rPr>
              <a:t> </a:t>
            </a:r>
            <a:r>
              <a:rPr lang="en-US" sz="2215" dirty="0" err="1">
                <a:ea typeface="Adobe Fangsong Std R" panose="02020400000000000000" pitchFamily="18" charset="-128"/>
                <a:cs typeface="Arial" pitchFamily="34" charset="0"/>
              </a:rPr>
              <a:t>abadis</a:t>
            </a:r>
            <a:r>
              <a:rPr lang="en-US" sz="2215" dirty="0">
                <a:ea typeface="Adobe Fangsong Std R" panose="02020400000000000000" pitchFamily="18" charset="-128"/>
                <a:cs typeface="Arial" pitchFamily="34" charset="0"/>
              </a:rPr>
              <a:t> are increasingly catering to circulating population </a:t>
            </a:r>
            <a:endParaRPr lang="en-US" sz="2215" dirty="0" smtClean="0">
              <a:ea typeface="Adobe Fangsong Std R" panose="02020400000000000000" pitchFamily="18" charset="-128"/>
              <a:cs typeface="Arial" pitchFamily="34" charset="0"/>
            </a:endParaRPr>
          </a:p>
          <a:p>
            <a:pPr>
              <a:lnSpc>
                <a:spcPct val="150000"/>
              </a:lnSpc>
            </a:pPr>
            <a:r>
              <a:rPr lang="en-US" sz="2215" dirty="0" smtClean="0">
                <a:ea typeface="Adobe Fangsong Std R" panose="02020400000000000000" pitchFamily="18" charset="-128"/>
                <a:cs typeface="Arial" pitchFamily="34" charset="0"/>
              </a:rPr>
              <a:t>The changing voting patterns for older settlements</a:t>
            </a:r>
          </a:p>
          <a:p>
            <a:pPr>
              <a:lnSpc>
                <a:spcPct val="150000"/>
              </a:lnSpc>
            </a:pPr>
            <a:r>
              <a:rPr lang="en-US" sz="2215" dirty="0" smtClean="0">
                <a:ea typeface="Adobe Fangsong Std R" panose="02020400000000000000" pitchFamily="18" charset="-128"/>
                <a:cs typeface="Arial" pitchFamily="34" charset="0"/>
              </a:rPr>
              <a:t>Older settlements do not support pro-poor causes like before</a:t>
            </a:r>
            <a:endParaRPr lang="en-US" sz="2215" dirty="0">
              <a:ea typeface="Adobe Fangsong Std R" panose="02020400000000000000" pitchFamily="18" charset="-128"/>
              <a:cs typeface="Arial" pitchFamily="34" charset="0"/>
            </a:endParaRPr>
          </a:p>
        </p:txBody>
      </p:sp>
      <p:sp>
        <p:nvSpPr>
          <p:cNvPr id="2" name="Slide Number Placeholder 1"/>
          <p:cNvSpPr>
            <a:spLocks noGrp="1"/>
          </p:cNvSpPr>
          <p:nvPr>
            <p:ph type="sldNum" sz="quarter" idx="12"/>
          </p:nvPr>
        </p:nvSpPr>
        <p:spPr/>
        <p:txBody>
          <a:bodyPr/>
          <a:lstStyle/>
          <a:p>
            <a:fld id="{DC9B0874-E40F-40CE-AB02-18529EF66313}" type="slidenum">
              <a:rPr lang="en-US" smtClean="0"/>
              <a:pPr/>
              <a:t>65</a:t>
            </a:fld>
            <a:endParaRPr lang="en-US"/>
          </a:p>
        </p:txBody>
      </p:sp>
    </p:spTree>
    <p:extLst>
      <p:ext uri="{BB962C8B-B14F-4D97-AF65-F5344CB8AC3E}">
        <p14:creationId xmlns:p14="http://schemas.microsoft.com/office/powerpoint/2010/main" val="6934718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mn-lt"/>
              </a:rPr>
              <a:t>Older Lower Income Migrants</a:t>
            </a:r>
            <a:endParaRPr lang="en-US" sz="2800" b="1" dirty="0">
              <a:latin typeface="+mn-lt"/>
            </a:endParaRPr>
          </a:p>
        </p:txBody>
      </p:sp>
      <p:sp>
        <p:nvSpPr>
          <p:cNvPr id="3" name="Content Placeholder 2"/>
          <p:cNvSpPr>
            <a:spLocks noGrp="1"/>
          </p:cNvSpPr>
          <p:nvPr>
            <p:ph idx="1"/>
          </p:nvPr>
        </p:nvSpPr>
        <p:spPr>
          <a:xfrm>
            <a:off x="457200" y="1371600"/>
            <a:ext cx="8229600" cy="5029200"/>
          </a:xfrm>
        </p:spPr>
        <p:txBody>
          <a:bodyPr>
            <a:normAutofit fontScale="85000" lnSpcReduction="10000"/>
          </a:bodyPr>
          <a:lstStyle/>
          <a:p>
            <a:r>
              <a:rPr lang="en-US" sz="2400" dirty="0" smtClean="0"/>
              <a:t>Migrants after two generations begin to loose links with the rural areas. </a:t>
            </a:r>
          </a:p>
          <a:p>
            <a:r>
              <a:rPr lang="en-US" sz="2400" dirty="0" smtClean="0"/>
              <a:t>Also, their settlements change both physically and socially and so do their aspirations. </a:t>
            </a:r>
            <a:r>
              <a:rPr lang="en-US" sz="2400" b="1" dirty="0" smtClean="0">
                <a:solidFill>
                  <a:srgbClr val="C00000"/>
                </a:solidFill>
              </a:rPr>
              <a:t>Nature of change</a:t>
            </a:r>
            <a:r>
              <a:rPr lang="en-US" sz="2400" dirty="0" smtClean="0"/>
              <a:t> </a:t>
            </a:r>
            <a:r>
              <a:rPr lang="en-US" sz="2400" dirty="0" smtClean="0">
                <a:solidFill>
                  <a:srgbClr val="C00000"/>
                </a:solidFill>
              </a:rPr>
              <a:t>(Age group 15-24: Marriage, family structures)</a:t>
            </a:r>
            <a:r>
              <a:rPr lang="en-US" sz="2400" dirty="0" smtClean="0"/>
              <a:t> </a:t>
            </a:r>
          </a:p>
          <a:p>
            <a:r>
              <a:rPr lang="en-US" sz="2400" dirty="0" smtClean="0"/>
              <a:t>Needs less about water, electricity, etc and more about schools, health, culture, jobs for upward mobility </a:t>
            </a:r>
          </a:p>
          <a:p>
            <a:r>
              <a:rPr lang="en-US" sz="2400" dirty="0" smtClean="0"/>
              <a:t>Previously they voted for progressive parties who promised regularization of their settlements. Now they vote for the more conservative parties and unlike before are reluctant to join movements against evictions and/or pro-poor reform </a:t>
            </a:r>
          </a:p>
          <a:p>
            <a:r>
              <a:rPr lang="en-US" sz="2400" dirty="0" smtClean="0"/>
              <a:t>Their relationship with officialdom has changed from protest to negotiation </a:t>
            </a:r>
          </a:p>
          <a:p>
            <a:r>
              <a:rPr lang="en-US" sz="2400" dirty="0" smtClean="0"/>
              <a:t>They also constitute the largest group of voters in Karachi </a:t>
            </a:r>
          </a:p>
          <a:p>
            <a:r>
              <a:rPr lang="en-US" sz="2400" dirty="0" smtClean="0"/>
              <a:t>They came to welcoming cities and since they came earlier they live nearer the city centre and work areas   </a:t>
            </a:r>
          </a:p>
          <a:p>
            <a:r>
              <a:rPr lang="en-US" sz="2400" b="1" dirty="0" smtClean="0">
                <a:solidFill>
                  <a:srgbClr val="C00000"/>
                </a:solidFill>
              </a:rPr>
              <a:t>Migrants change: The TV issue</a:t>
            </a:r>
            <a:r>
              <a:rPr lang="en-US" sz="2400" dirty="0" smtClean="0"/>
              <a:t>   </a:t>
            </a:r>
            <a:endParaRPr lang="en-US" sz="2400" dirty="0"/>
          </a:p>
        </p:txBody>
      </p:sp>
    </p:spTree>
    <p:extLst>
      <p:ext uri="{BB962C8B-B14F-4D97-AF65-F5344CB8AC3E}">
        <p14:creationId xmlns:p14="http://schemas.microsoft.com/office/powerpoint/2010/main" val="686620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b="1" dirty="0" smtClean="0">
                <a:latin typeface="+mn-lt"/>
              </a:rPr>
              <a:t>The Newer Low Income Migrants </a:t>
            </a:r>
            <a:endParaRPr lang="en-US" sz="2800" b="1" dirty="0">
              <a:latin typeface="+mn-lt"/>
            </a:endParaRPr>
          </a:p>
        </p:txBody>
      </p:sp>
      <p:sp>
        <p:nvSpPr>
          <p:cNvPr id="3" name="Content Placeholder 2"/>
          <p:cNvSpPr>
            <a:spLocks noGrp="1"/>
          </p:cNvSpPr>
          <p:nvPr>
            <p:ph idx="1"/>
          </p:nvPr>
        </p:nvSpPr>
        <p:spPr>
          <a:xfrm>
            <a:off x="457200" y="1143000"/>
            <a:ext cx="8229600" cy="5105400"/>
          </a:xfrm>
        </p:spPr>
        <p:txBody>
          <a:bodyPr>
            <a:normAutofit/>
          </a:bodyPr>
          <a:lstStyle/>
          <a:p>
            <a:r>
              <a:rPr lang="en-US" sz="2000" dirty="0" smtClean="0"/>
              <a:t>They are coming to an unwelcoming city where no social housing or regularization of new settlements is promoted unlike before </a:t>
            </a:r>
          </a:p>
          <a:p>
            <a:r>
              <a:rPr lang="en-US" sz="2000" dirty="0" smtClean="0"/>
              <a:t>For the most part, this is forced migration due to the introduction of cash as a mean of exchange and the collapse of local community governance systems </a:t>
            </a:r>
          </a:p>
          <a:p>
            <a:r>
              <a:rPr lang="en-US" sz="2000" dirty="0" smtClean="0"/>
              <a:t>Land is no longer available for informal settlements near the city and living far away is very costly in terms of cost, social issues and job opportunities. Result, densification of older settlements and the related problems of densification  </a:t>
            </a:r>
          </a:p>
          <a:p>
            <a:r>
              <a:rPr lang="en-US" sz="2000" dirty="0" smtClean="0"/>
              <a:t>Unskilled </a:t>
            </a:r>
            <a:r>
              <a:rPr lang="en-US" sz="2000" dirty="0" err="1" smtClean="0"/>
              <a:t>labour</a:t>
            </a:r>
            <a:r>
              <a:rPr lang="en-US" sz="2000" dirty="0" smtClean="0"/>
              <a:t> is becoming redundant due to mechanization and digital technology. </a:t>
            </a:r>
            <a:r>
              <a:rPr lang="en-US" sz="2000" b="1" dirty="0" smtClean="0">
                <a:solidFill>
                  <a:srgbClr val="C00000"/>
                </a:solidFill>
              </a:rPr>
              <a:t>Case of the building industry:</a:t>
            </a:r>
            <a:r>
              <a:rPr lang="en-US" sz="2000" dirty="0" smtClean="0">
                <a:solidFill>
                  <a:srgbClr val="C00000"/>
                </a:solidFill>
              </a:rPr>
              <a:t>  A machine replaces 40 persons</a:t>
            </a:r>
          </a:p>
          <a:p>
            <a:r>
              <a:rPr lang="en-US" sz="2000" dirty="0" smtClean="0"/>
              <a:t>The creation of circulating populations and the emergence of a new under class </a:t>
            </a:r>
          </a:p>
          <a:p>
            <a:r>
              <a:rPr lang="en-US" sz="2000" dirty="0" smtClean="0"/>
              <a:t>Migrants from regional conflicts (</a:t>
            </a:r>
            <a:r>
              <a:rPr lang="en-US" sz="2000" b="1" dirty="0" smtClean="0">
                <a:solidFill>
                  <a:srgbClr val="C00000"/>
                </a:solidFill>
              </a:rPr>
              <a:t>weak political support</a:t>
            </a:r>
            <a:r>
              <a:rPr lang="en-US" sz="2000" dirty="0" smtClean="0"/>
              <a:t>)  and natural disasters (</a:t>
            </a:r>
            <a:r>
              <a:rPr lang="en-US" sz="2000" b="1" dirty="0" smtClean="0">
                <a:solidFill>
                  <a:srgbClr val="C00000"/>
                </a:solidFill>
              </a:rPr>
              <a:t>positive features</a:t>
            </a:r>
            <a:r>
              <a:rPr lang="en-US" sz="2000" dirty="0" smtClean="0"/>
              <a:t>) </a:t>
            </a:r>
            <a:endParaRPr lang="en-US" sz="2000" dirty="0"/>
          </a:p>
        </p:txBody>
      </p:sp>
    </p:spTree>
    <p:extLst>
      <p:ext uri="{BB962C8B-B14F-4D97-AF65-F5344CB8AC3E}">
        <p14:creationId xmlns:p14="http://schemas.microsoft.com/office/powerpoint/2010/main" val="2534739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 Issues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66593971"/>
              </p:ext>
            </p:extLst>
          </p:nvPr>
        </p:nvGraphicFramePr>
        <p:xfrm>
          <a:off x="76200" y="1828800"/>
          <a:ext cx="8915402" cy="3809998"/>
        </p:xfrm>
        <a:graphic>
          <a:graphicData uri="http://schemas.openxmlformats.org/drawingml/2006/table">
            <a:tbl>
              <a:tblPr firstRow="1" firstCol="1" bandRow="1">
                <a:tableStyleId>{5C22544A-7EE6-4342-B048-85BDC9FD1C3A}</a:tableStyleId>
              </a:tblPr>
              <a:tblGrid>
                <a:gridCol w="1625553"/>
                <a:gridCol w="1476591"/>
                <a:gridCol w="1476591"/>
                <a:gridCol w="1489624"/>
                <a:gridCol w="1477520"/>
                <a:gridCol w="1369523"/>
              </a:tblGrid>
              <a:tr h="417554">
                <a:tc gridSpan="5">
                  <a:txBody>
                    <a:bodyPr/>
                    <a:lstStyle/>
                    <a:p>
                      <a:pPr marL="0" marR="0" algn="ctr">
                        <a:lnSpc>
                          <a:spcPct val="115000"/>
                        </a:lnSpc>
                        <a:spcBef>
                          <a:spcPts val="0"/>
                        </a:spcBef>
                        <a:spcAft>
                          <a:spcPts val="0"/>
                        </a:spcAft>
                      </a:pPr>
                      <a:r>
                        <a:rPr lang="en-US" sz="1800" b="1" dirty="0">
                          <a:effectLst/>
                        </a:rPr>
                        <a:t>Population Densities 1972-2017 Selected Cities (Persons per hectare)</a:t>
                      </a:r>
                      <a:endParaRPr lang="en-US" sz="1800" b="1"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 </a:t>
                      </a:r>
                      <a:endParaRPr lang="en-US" sz="1100">
                        <a:effectLst/>
                        <a:latin typeface="Calibri"/>
                        <a:ea typeface="Calibri"/>
                        <a:cs typeface="Arial"/>
                      </a:endParaRPr>
                    </a:p>
                  </a:txBody>
                  <a:tcPr marL="68580" marR="68580" marT="0" marB="0"/>
                </a:tc>
              </a:tr>
              <a:tr h="861114">
                <a:tc>
                  <a:txBody>
                    <a:bodyPr/>
                    <a:lstStyle/>
                    <a:p>
                      <a:pPr marL="0" marR="0">
                        <a:lnSpc>
                          <a:spcPct val="115000"/>
                        </a:lnSpc>
                        <a:spcBef>
                          <a:spcPts val="0"/>
                        </a:spcBef>
                        <a:spcAft>
                          <a:spcPts val="0"/>
                        </a:spcAft>
                      </a:pPr>
                      <a:r>
                        <a:rPr lang="en-US" sz="1600" b="1" dirty="0">
                          <a:effectLst/>
                        </a:rPr>
                        <a:t>City</a:t>
                      </a:r>
                      <a:endParaRPr lang="en-US" sz="16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b="1">
                          <a:effectLst/>
                        </a:rPr>
                        <a:t>1972</a:t>
                      </a:r>
                      <a:endParaRPr lang="en-US" sz="18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b="1">
                          <a:effectLst/>
                        </a:rPr>
                        <a:t>1981</a:t>
                      </a:r>
                      <a:endParaRPr lang="en-US" sz="18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b="1">
                          <a:effectLst/>
                        </a:rPr>
                        <a:t>1998</a:t>
                      </a:r>
                      <a:endParaRPr lang="en-US" sz="1800" b="1">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b="1" dirty="0">
                          <a:effectLst/>
                        </a:rPr>
                        <a:t>2017</a:t>
                      </a:r>
                      <a:endParaRPr lang="en-US" sz="1800" b="1"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b="1" dirty="0">
                          <a:effectLst/>
                        </a:rPr>
                        <a:t>% Change 1972-2017</a:t>
                      </a:r>
                      <a:endParaRPr lang="en-US" sz="1800" b="1" dirty="0">
                        <a:effectLst/>
                        <a:latin typeface="Calibri"/>
                        <a:ea typeface="Calibri"/>
                        <a:cs typeface="Arial"/>
                      </a:endParaRPr>
                    </a:p>
                  </a:txBody>
                  <a:tcPr marL="68580" marR="68580" marT="0" marB="0"/>
                </a:tc>
              </a:tr>
              <a:tr h="861114">
                <a:tc>
                  <a:txBody>
                    <a:bodyPr/>
                    <a:lstStyle/>
                    <a:p>
                      <a:pPr marL="0" marR="0">
                        <a:lnSpc>
                          <a:spcPct val="115000"/>
                        </a:lnSpc>
                        <a:spcBef>
                          <a:spcPts val="0"/>
                        </a:spcBef>
                        <a:spcAft>
                          <a:spcPts val="0"/>
                        </a:spcAft>
                      </a:pPr>
                      <a:r>
                        <a:rPr lang="en-US" sz="1600" dirty="0">
                          <a:effectLst/>
                        </a:rPr>
                        <a:t>Old Town Lahore</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a:t>
                      </a:r>
                      <a:endParaRPr lang="en-US" sz="18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smtClean="0">
                          <a:effectLst/>
                        </a:rPr>
                        <a:t>-</a:t>
                      </a:r>
                      <a:endParaRPr lang="en-US" sz="18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smtClean="0">
                          <a:effectLst/>
                        </a:rPr>
                        <a:t>-</a:t>
                      </a:r>
                      <a:endParaRPr lang="en-US" sz="18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781.25</a:t>
                      </a:r>
                      <a:endParaRPr lang="en-US" sz="18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a:t>
                      </a:r>
                      <a:endParaRPr lang="en-US" sz="1800" dirty="0">
                        <a:effectLst/>
                        <a:latin typeface="Calibri"/>
                        <a:ea typeface="Calibri"/>
                        <a:cs typeface="Arial"/>
                      </a:endParaRPr>
                    </a:p>
                  </a:txBody>
                  <a:tcPr marL="68580" marR="68580" marT="0" marB="0"/>
                </a:tc>
              </a:tr>
              <a:tr h="417554">
                <a:tc>
                  <a:txBody>
                    <a:bodyPr/>
                    <a:lstStyle/>
                    <a:p>
                      <a:pPr marL="0" marR="0">
                        <a:lnSpc>
                          <a:spcPct val="115000"/>
                        </a:lnSpc>
                        <a:spcBef>
                          <a:spcPts val="0"/>
                        </a:spcBef>
                        <a:spcAft>
                          <a:spcPts val="0"/>
                        </a:spcAft>
                      </a:pPr>
                      <a:r>
                        <a:rPr lang="en-US" sz="1600" dirty="0">
                          <a:effectLst/>
                        </a:rPr>
                        <a:t>Multan</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5.2</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7.17</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11.73</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18.3</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252%</a:t>
                      </a:r>
                      <a:endParaRPr lang="en-US" sz="1800" dirty="0">
                        <a:effectLst/>
                        <a:latin typeface="Calibri"/>
                        <a:ea typeface="Calibri"/>
                        <a:cs typeface="Arial"/>
                      </a:endParaRPr>
                    </a:p>
                  </a:txBody>
                  <a:tcPr marL="68580" marR="68580" marT="0" marB="0"/>
                </a:tc>
              </a:tr>
              <a:tr h="417554">
                <a:tc>
                  <a:txBody>
                    <a:bodyPr/>
                    <a:lstStyle/>
                    <a:p>
                      <a:pPr marL="0" marR="0">
                        <a:lnSpc>
                          <a:spcPct val="115000"/>
                        </a:lnSpc>
                        <a:spcBef>
                          <a:spcPts val="0"/>
                        </a:spcBef>
                        <a:spcAft>
                          <a:spcPts val="0"/>
                        </a:spcAft>
                      </a:pPr>
                      <a:r>
                        <a:rPr lang="en-US" sz="1600">
                          <a:effectLst/>
                        </a:rPr>
                        <a:t>Gujranwala</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1.0</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1.9</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3.5</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6.3</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530%</a:t>
                      </a:r>
                      <a:endParaRPr lang="en-US" sz="1800" dirty="0">
                        <a:effectLst/>
                        <a:latin typeface="Calibri"/>
                        <a:ea typeface="Calibri"/>
                        <a:cs typeface="Arial"/>
                      </a:endParaRPr>
                    </a:p>
                  </a:txBody>
                  <a:tcPr marL="68580" marR="68580" marT="0" marB="0"/>
                </a:tc>
              </a:tr>
              <a:tr h="417554">
                <a:tc>
                  <a:txBody>
                    <a:bodyPr/>
                    <a:lstStyle/>
                    <a:p>
                      <a:pPr marL="0" marR="0">
                        <a:lnSpc>
                          <a:spcPct val="115000"/>
                        </a:lnSpc>
                        <a:spcBef>
                          <a:spcPts val="0"/>
                        </a:spcBef>
                        <a:spcAft>
                          <a:spcPts val="0"/>
                        </a:spcAft>
                      </a:pPr>
                      <a:r>
                        <a:rPr lang="en-US" sz="1600">
                          <a:effectLst/>
                        </a:rPr>
                        <a:t>Faisalabad </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6.3</a:t>
                      </a:r>
                      <a:endParaRPr lang="en-US" sz="18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8.4</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15.4</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24.6</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290%</a:t>
                      </a:r>
                      <a:endParaRPr lang="en-US" sz="1800" dirty="0">
                        <a:effectLst/>
                        <a:latin typeface="Calibri"/>
                        <a:ea typeface="Calibri"/>
                        <a:cs typeface="Arial"/>
                      </a:endParaRPr>
                    </a:p>
                  </a:txBody>
                  <a:tcPr marL="68580" marR="68580" marT="0" marB="0"/>
                </a:tc>
              </a:tr>
              <a:tr h="417554">
                <a:tc>
                  <a:txBody>
                    <a:bodyPr/>
                    <a:lstStyle/>
                    <a:p>
                      <a:pPr marL="0" marR="0">
                        <a:lnSpc>
                          <a:spcPct val="115000"/>
                        </a:lnSpc>
                        <a:spcBef>
                          <a:spcPts val="0"/>
                        </a:spcBef>
                        <a:spcAft>
                          <a:spcPts val="0"/>
                        </a:spcAft>
                      </a:pPr>
                      <a:r>
                        <a:rPr lang="en-US" sz="1600" dirty="0">
                          <a:effectLst/>
                        </a:rPr>
                        <a:t>Karachi</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9.3</a:t>
                      </a:r>
                      <a:endParaRPr lang="en-US" sz="18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13.7</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24.7</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a:effectLst/>
                        </a:rPr>
                        <a:t>42.3</a:t>
                      </a:r>
                      <a:endParaRPr lang="en-US" sz="18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800" dirty="0">
                          <a:effectLst/>
                        </a:rPr>
                        <a:t> </a:t>
                      </a:r>
                      <a:r>
                        <a:rPr lang="en-US" sz="1800" dirty="0" smtClean="0">
                          <a:effectLst/>
                        </a:rPr>
                        <a:t>359%</a:t>
                      </a:r>
                      <a:endParaRPr lang="en-US" sz="18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642872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Informal Settlements</a:t>
            </a:r>
            <a:endParaRPr lang="en-US" dirty="0"/>
          </a:p>
        </p:txBody>
      </p:sp>
      <p:sp>
        <p:nvSpPr>
          <p:cNvPr id="3" name="Content Placeholder 2"/>
          <p:cNvSpPr>
            <a:spLocks noGrp="1"/>
          </p:cNvSpPr>
          <p:nvPr>
            <p:ph idx="1"/>
          </p:nvPr>
        </p:nvSpPr>
        <p:spPr/>
        <p:txBody>
          <a:bodyPr/>
          <a:lstStyle/>
          <a:p>
            <a:r>
              <a:rPr lang="en-US" dirty="0" smtClean="0"/>
              <a:t>No actual figures are available. </a:t>
            </a:r>
          </a:p>
          <a:p>
            <a:r>
              <a:rPr lang="en-US" dirty="0" smtClean="0"/>
              <a:t>There are two types of settlements: </a:t>
            </a:r>
            <a:r>
              <a:rPr lang="en-US" dirty="0" err="1" smtClean="0"/>
              <a:t>katchi</a:t>
            </a:r>
            <a:r>
              <a:rPr lang="en-US" dirty="0" smtClean="0"/>
              <a:t> </a:t>
            </a:r>
            <a:r>
              <a:rPr lang="en-US" dirty="0" err="1" smtClean="0"/>
              <a:t>abadis</a:t>
            </a:r>
            <a:r>
              <a:rPr lang="en-US" dirty="0" smtClean="0"/>
              <a:t> on government land (to be regulated and upgraded), informal subdivisions on agricultural land (schemes financed by councilor, MNA, and MPA funds). Estimated that 50% of all housing is provided in this manner. </a:t>
            </a:r>
            <a:endParaRPr lang="en-US" dirty="0"/>
          </a:p>
        </p:txBody>
      </p:sp>
    </p:spTree>
    <p:extLst>
      <p:ext uri="{BB962C8B-B14F-4D97-AF65-F5344CB8AC3E}">
        <p14:creationId xmlns:p14="http://schemas.microsoft.com/office/powerpoint/2010/main" val="333509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Provincial Differences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Balochistan</a:t>
            </a:r>
            <a:r>
              <a:rPr lang="en-US" dirty="0" smtClean="0"/>
              <a:t>: </a:t>
            </a:r>
            <a:r>
              <a:rPr lang="en-US" dirty="0" smtClean="0"/>
              <a:t>area 39.3% of </a:t>
            </a:r>
            <a:r>
              <a:rPr lang="en-US" dirty="0" smtClean="0"/>
              <a:t>Pakistan,</a:t>
            </a:r>
            <a:r>
              <a:rPr lang="en-US" dirty="0" smtClean="0"/>
              <a:t> </a:t>
            </a:r>
            <a:r>
              <a:rPr lang="en-US" dirty="0" smtClean="0"/>
              <a:t>population 6.5 million, 4% of country’s population, density 18.8 </a:t>
            </a:r>
            <a:r>
              <a:rPr lang="en-US" dirty="0" err="1" smtClean="0"/>
              <a:t>ppsqkm</a:t>
            </a:r>
            <a:r>
              <a:rPr lang="en-US" dirty="0" smtClean="0"/>
              <a:t>, urban population 3.5% of </a:t>
            </a:r>
            <a:r>
              <a:rPr lang="en-US" dirty="0" err="1" smtClean="0"/>
              <a:t>pakistan’s</a:t>
            </a:r>
            <a:r>
              <a:rPr lang="en-US" dirty="0" smtClean="0"/>
              <a:t> total urban population </a:t>
            </a:r>
            <a:r>
              <a:rPr lang="en-US" dirty="0" smtClean="0"/>
              <a:t>1998</a:t>
            </a:r>
          </a:p>
          <a:p>
            <a:pPr marL="0" indent="0">
              <a:buNone/>
            </a:pPr>
            <a:endParaRPr lang="en-US" dirty="0" smtClean="0"/>
          </a:p>
          <a:p>
            <a:r>
              <a:rPr lang="en-US" dirty="0" smtClean="0"/>
              <a:t>Punjab: area 25.8% of Pakistan, population 55.58% of country population, density 353.5 </a:t>
            </a:r>
            <a:r>
              <a:rPr lang="en-US" dirty="0" err="1" smtClean="0"/>
              <a:t>ppsqkm</a:t>
            </a:r>
            <a:r>
              <a:rPr lang="en-US" dirty="0" smtClean="0"/>
              <a:t>, urban population 53.48% of </a:t>
            </a:r>
            <a:r>
              <a:rPr lang="en-US" dirty="0" err="1" smtClean="0"/>
              <a:t>pakistan’s</a:t>
            </a:r>
            <a:r>
              <a:rPr lang="en-US" dirty="0" smtClean="0"/>
              <a:t> total urban population </a:t>
            </a:r>
            <a:r>
              <a:rPr lang="en-US" dirty="0" smtClean="0"/>
              <a:t>1998</a:t>
            </a:r>
          </a:p>
          <a:p>
            <a:pPr marL="0" indent="0">
              <a:buNone/>
            </a:pPr>
            <a:endParaRPr lang="en-US" dirty="0" smtClean="0"/>
          </a:p>
          <a:p>
            <a:r>
              <a:rPr lang="en-US" dirty="0" smtClean="0"/>
              <a:t>The other two provinces fall in between these two. </a:t>
            </a:r>
            <a:endParaRPr lang="en-US" dirty="0" smtClean="0"/>
          </a:p>
          <a:p>
            <a:pPr marL="0" indent="0">
              <a:buNone/>
            </a:pPr>
            <a:endParaRPr lang="en-US" dirty="0" smtClean="0"/>
          </a:p>
          <a:p>
            <a:r>
              <a:rPr lang="en-US" dirty="0" smtClean="0"/>
              <a:t>Sindh and Punjab constitute 88% of the country’s urban population. 80% of cultivated land in Pakistan is in these two provinces. </a:t>
            </a:r>
          </a:p>
        </p:txBody>
      </p:sp>
    </p:spTree>
    <p:extLst>
      <p:ext uri="{BB962C8B-B14F-4D97-AF65-F5344CB8AC3E}">
        <p14:creationId xmlns:p14="http://schemas.microsoft.com/office/powerpoint/2010/main" val="1048663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Karachi’s Informal </a:t>
            </a:r>
            <a:r>
              <a:rPr lang="en-US" dirty="0" smtClean="0"/>
              <a:t>Economy</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endParaRPr lang="en-US" dirty="0" smtClean="0"/>
          </a:p>
          <a:p>
            <a:pPr>
              <a:buFontTx/>
              <a:buChar char="-"/>
            </a:pPr>
            <a:r>
              <a:rPr lang="en-US" dirty="0" smtClean="0"/>
              <a:t>30-40% of the total economy.</a:t>
            </a:r>
          </a:p>
          <a:p>
            <a:pPr>
              <a:buFontTx/>
              <a:buChar char="-"/>
            </a:pPr>
            <a:r>
              <a:rPr lang="en-US" dirty="0" smtClean="0"/>
              <a:t>Backbone is the street economy consisting of informal retail and wholesale selling and buying. </a:t>
            </a:r>
          </a:p>
          <a:p>
            <a:pPr>
              <a:buFontTx/>
              <a:buChar char="-"/>
            </a:pPr>
            <a:r>
              <a:rPr lang="en-US" dirty="0" smtClean="0"/>
              <a:t>Hawkers at different locations where commuters have a presence.</a:t>
            </a:r>
          </a:p>
          <a:p>
            <a:pPr>
              <a:buFontTx/>
              <a:buChar char="-"/>
            </a:pPr>
            <a:r>
              <a:rPr lang="en-US" dirty="0" smtClean="0"/>
              <a:t>Import of dry fruit from Afghanistan, tea from Kenya and Sri Lanka, Afghan transit trade coming back to Pakistan. </a:t>
            </a:r>
          </a:p>
          <a:p>
            <a:pPr>
              <a:buFontTx/>
              <a:buChar char="-"/>
            </a:pPr>
            <a:r>
              <a:rPr lang="en-US" dirty="0" smtClean="0"/>
              <a:t>Manufacturing of items such as watches, small leather items, toys and kites of recycled plastics which are sold by street hawkers. </a:t>
            </a:r>
          </a:p>
          <a:p>
            <a:pPr>
              <a:buFontTx/>
              <a:buChar char="-"/>
            </a:pPr>
            <a:r>
              <a:rPr lang="en-US" dirty="0" smtClean="0"/>
              <a:t>Informal recycling of inorganic waste.</a:t>
            </a:r>
          </a:p>
          <a:p>
            <a:pPr>
              <a:buFontTx/>
              <a:buChar char="-"/>
            </a:pPr>
            <a:r>
              <a:rPr lang="en-US" dirty="0" smtClean="0"/>
              <a:t>The economy provides for over 1.3 million jobs/employment. </a:t>
            </a:r>
            <a:endParaRPr lang="en-US" dirty="0" smtClean="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722528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 Judgments</a:t>
            </a:r>
            <a:endParaRPr lang="en-US" dirty="0"/>
          </a:p>
        </p:txBody>
      </p:sp>
      <p:sp>
        <p:nvSpPr>
          <p:cNvPr id="3" name="Content Placeholder 2"/>
          <p:cNvSpPr>
            <a:spLocks noGrp="1"/>
          </p:cNvSpPr>
          <p:nvPr>
            <p:ph idx="1"/>
          </p:nvPr>
        </p:nvSpPr>
        <p:spPr/>
        <p:txBody>
          <a:bodyPr>
            <a:normAutofit lnSpcReduction="10000"/>
          </a:bodyPr>
          <a:lstStyle/>
          <a:p>
            <a:r>
              <a:rPr lang="en-US" dirty="0" smtClean="0"/>
              <a:t>Empress market</a:t>
            </a:r>
          </a:p>
          <a:p>
            <a:r>
              <a:rPr lang="en-US" dirty="0" smtClean="0"/>
              <a:t>1,725 legally constructed shops demolished </a:t>
            </a:r>
          </a:p>
          <a:p>
            <a:r>
              <a:rPr lang="en-US" dirty="0"/>
              <a:t>6</a:t>
            </a:r>
            <a:r>
              <a:rPr lang="en-US" dirty="0" smtClean="0"/>
              <a:t>,000 </a:t>
            </a:r>
            <a:r>
              <a:rPr lang="en-US" dirty="0" smtClean="0"/>
              <a:t>plus hawkers around the market dislocated</a:t>
            </a:r>
          </a:p>
          <a:p>
            <a:r>
              <a:rPr lang="en-US" dirty="0" smtClean="0"/>
              <a:t>Loss in earnings of shopkeepers and hawkers, 1.5 billion annually (does not include other aspects of the economy such as production of </a:t>
            </a:r>
            <a:r>
              <a:rPr lang="en-US" dirty="0" smtClean="0"/>
              <a:t>items, </a:t>
            </a:r>
            <a:r>
              <a:rPr lang="en-US" dirty="0" smtClean="0"/>
              <a:t>supply chains, wholesaling of retail items sold on the streets and in the markets.</a:t>
            </a:r>
          </a:p>
          <a:p>
            <a:pPr marL="0" indent="0">
              <a:buNone/>
            </a:pPr>
            <a:endParaRPr lang="en-US" dirty="0"/>
          </a:p>
        </p:txBody>
      </p:sp>
    </p:spTree>
    <p:extLst>
      <p:ext uri="{BB962C8B-B14F-4D97-AF65-F5344CB8AC3E}">
        <p14:creationId xmlns:p14="http://schemas.microsoft.com/office/powerpoint/2010/main" val="3462083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Evictions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Major evictions have taken place due to development projects as a result of which those evicted have relocated and become poorer due to longer distances from their places of work, inability of women to work, difficulty in educating children. </a:t>
            </a:r>
          </a:p>
          <a:p>
            <a:r>
              <a:rPr lang="en-US" dirty="0" smtClean="0"/>
              <a:t>Most of those evicted are now in debt. </a:t>
            </a:r>
          </a:p>
          <a:p>
            <a:r>
              <a:rPr lang="en-US" dirty="0" smtClean="0"/>
              <a:t>The KCR case: 1,000 homes destroyed as a result of a mistake by the judges of the Supreme Court. </a:t>
            </a:r>
          </a:p>
          <a:p>
            <a:r>
              <a:rPr lang="en-US" dirty="0" smtClean="0"/>
              <a:t>High Court judgment on removal of encroachments from all over Sindh is affecting lakhs of people in Karachi and when applied to Sindh, will be even larger. </a:t>
            </a:r>
          </a:p>
          <a:p>
            <a:r>
              <a:rPr lang="en-US" dirty="0" smtClean="0"/>
              <a:t>Creation of a “nomad” urban population and its consequences. </a:t>
            </a:r>
            <a:endParaRPr lang="en-US" dirty="0"/>
          </a:p>
        </p:txBody>
      </p:sp>
    </p:spTree>
    <p:extLst>
      <p:ext uri="{BB962C8B-B14F-4D97-AF65-F5344CB8AC3E}">
        <p14:creationId xmlns:p14="http://schemas.microsoft.com/office/powerpoint/2010/main" val="2856907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a:t>
            </a:r>
            <a:endParaRPr lang="en-US" dirty="0"/>
          </a:p>
        </p:txBody>
      </p:sp>
      <p:sp>
        <p:nvSpPr>
          <p:cNvPr id="3" name="Content Placeholder 2"/>
          <p:cNvSpPr>
            <a:spLocks noGrp="1"/>
          </p:cNvSpPr>
          <p:nvPr>
            <p:ph idx="1"/>
          </p:nvPr>
        </p:nvSpPr>
        <p:spPr/>
        <p:txBody>
          <a:bodyPr/>
          <a:lstStyle/>
          <a:p>
            <a:r>
              <a:rPr lang="en-US" dirty="0" smtClean="0"/>
              <a:t>Urban transport, how many persons per seat is available? Compared to </a:t>
            </a:r>
            <a:r>
              <a:rPr lang="en-US" dirty="0" err="1" smtClean="0"/>
              <a:t>bombay</a:t>
            </a:r>
            <a:r>
              <a:rPr lang="en-US" dirty="0" smtClean="0"/>
              <a:t> and </a:t>
            </a:r>
            <a:r>
              <a:rPr lang="en-US" dirty="0" err="1" smtClean="0"/>
              <a:t>delhi</a:t>
            </a:r>
            <a:r>
              <a:rPr lang="en-US" dirty="0" smtClean="0"/>
              <a:t>, compare </a:t>
            </a:r>
            <a:r>
              <a:rPr lang="en-US" dirty="0" err="1" smtClean="0"/>
              <a:t>pakistan</a:t>
            </a:r>
            <a:r>
              <a:rPr lang="en-US" dirty="0" smtClean="0"/>
              <a:t>, </a:t>
            </a:r>
            <a:r>
              <a:rPr lang="en-US" dirty="0" err="1" smtClean="0"/>
              <a:t>punjab</a:t>
            </a:r>
            <a:r>
              <a:rPr lang="en-US" dirty="0" smtClean="0"/>
              <a:t>, </a:t>
            </a:r>
            <a:r>
              <a:rPr lang="en-US" dirty="0" err="1" smtClean="0"/>
              <a:t>faisalabad</a:t>
            </a:r>
            <a:r>
              <a:rPr lang="en-US" dirty="0" smtClean="0"/>
              <a:t>, </a:t>
            </a:r>
            <a:r>
              <a:rPr lang="en-US" dirty="0" err="1" smtClean="0"/>
              <a:t>karachi</a:t>
            </a:r>
            <a:endParaRPr lang="en-US" dirty="0" smtClean="0"/>
          </a:p>
          <a:p>
            <a:endParaRPr lang="en-US" dirty="0"/>
          </a:p>
        </p:txBody>
      </p:sp>
    </p:spTree>
    <p:extLst>
      <p:ext uri="{BB962C8B-B14F-4D97-AF65-F5344CB8AC3E}">
        <p14:creationId xmlns:p14="http://schemas.microsoft.com/office/powerpoint/2010/main" val="2285841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BRTs: Cost and Utility</a:t>
            </a:r>
            <a:endParaRPr lang="en-US" dirty="0"/>
          </a:p>
        </p:txBody>
      </p:sp>
      <p:sp>
        <p:nvSpPr>
          <p:cNvPr id="5" name="TextBox 4"/>
          <p:cNvSpPr txBox="1"/>
          <p:nvPr/>
        </p:nvSpPr>
        <p:spPr>
          <a:xfrm>
            <a:off x="304800" y="1524000"/>
            <a:ext cx="7239000" cy="5632311"/>
          </a:xfrm>
          <a:prstGeom prst="rect">
            <a:avLst/>
          </a:prstGeom>
          <a:noFill/>
        </p:spPr>
        <p:txBody>
          <a:bodyPr wrap="square" rtlCol="0">
            <a:spAutoFit/>
          </a:bodyPr>
          <a:lstStyle/>
          <a:p>
            <a:r>
              <a:rPr lang="en-US" sz="2400" b="1" dirty="0" smtClean="0"/>
              <a:t>Current Plan:</a:t>
            </a:r>
          </a:p>
          <a:p>
            <a:pPr marL="285750" indent="-285750">
              <a:buFont typeface="Arial" pitchFamily="34" charset="0"/>
              <a:buChar char="•"/>
            </a:pPr>
            <a:r>
              <a:rPr lang="en-US" sz="2400" dirty="0" smtClean="0"/>
              <a:t>Cost of Karachi Circular Railway: </a:t>
            </a:r>
            <a:r>
              <a:rPr lang="en-US" sz="2400" dirty="0" err="1" smtClean="0"/>
              <a:t>Rs</a:t>
            </a:r>
            <a:r>
              <a:rPr lang="en-US" sz="2400" dirty="0" smtClean="0"/>
              <a:t>. 22 billion</a:t>
            </a:r>
          </a:p>
          <a:p>
            <a:pPr marL="285750" indent="-285750">
              <a:buFont typeface="Arial" pitchFamily="34" charset="0"/>
              <a:buChar char="•"/>
            </a:pPr>
            <a:r>
              <a:rPr lang="en-US" sz="2400" dirty="0" smtClean="0"/>
              <a:t>Cost of Karachi BRTs (5 corridors): </a:t>
            </a:r>
            <a:r>
              <a:rPr lang="en-US" sz="2400" dirty="0" err="1" smtClean="0"/>
              <a:t>Rs</a:t>
            </a:r>
            <a:r>
              <a:rPr lang="en-US" sz="2400" dirty="0" smtClean="0"/>
              <a:t>. 170 billion </a:t>
            </a:r>
          </a:p>
          <a:p>
            <a:pPr marL="285750" indent="-285750">
              <a:buFont typeface="Arial" pitchFamily="34" charset="0"/>
              <a:buChar char="•"/>
            </a:pPr>
            <a:r>
              <a:rPr lang="en-US" sz="2400" dirty="0" smtClean="0"/>
              <a:t>Number of trips served: 7% (of 2.5 million) or 175,000</a:t>
            </a:r>
          </a:p>
          <a:p>
            <a:pPr marL="285750" indent="-285750">
              <a:buFont typeface="Arial" pitchFamily="34" charset="0"/>
              <a:buChar char="•"/>
            </a:pPr>
            <a:r>
              <a:rPr lang="en-US" sz="2400" dirty="0" smtClean="0"/>
              <a:t>Average cost per trip: </a:t>
            </a:r>
            <a:r>
              <a:rPr lang="en-US" sz="2400" dirty="0" err="1" smtClean="0"/>
              <a:t>Rs</a:t>
            </a:r>
            <a:r>
              <a:rPr lang="en-US" sz="2400" dirty="0" smtClean="0"/>
              <a:t>. 125 plus </a:t>
            </a:r>
          </a:p>
          <a:p>
            <a:pPr marL="285750" indent="-285750">
              <a:buFont typeface="Arial" pitchFamily="34" charset="0"/>
              <a:buChar char="•"/>
            </a:pPr>
            <a:r>
              <a:rPr lang="en-US" sz="2400" dirty="0" smtClean="0"/>
              <a:t>Major subsidy required.</a:t>
            </a:r>
          </a:p>
          <a:p>
            <a:pPr marL="285750" indent="-285750">
              <a:buFont typeface="Arial" pitchFamily="34" charset="0"/>
              <a:buChar char="•"/>
            </a:pPr>
            <a:endParaRPr lang="en-US" sz="2400" dirty="0"/>
          </a:p>
          <a:p>
            <a:r>
              <a:rPr lang="en-US" sz="2400" b="1" dirty="0" smtClean="0"/>
              <a:t>Alternative:</a:t>
            </a:r>
          </a:p>
          <a:p>
            <a:pPr marL="285750" indent="-285750">
              <a:buFont typeface="Arial" pitchFamily="34" charset="0"/>
              <a:buChar char="•"/>
            </a:pPr>
            <a:r>
              <a:rPr lang="en-US" sz="2400" dirty="0" smtClean="0"/>
              <a:t>Purchase 2000 buses </a:t>
            </a:r>
          </a:p>
          <a:p>
            <a:pPr marL="285750" indent="-285750">
              <a:buFont typeface="Arial" pitchFamily="34" charset="0"/>
              <a:buChar char="•"/>
            </a:pPr>
            <a:r>
              <a:rPr lang="en-US" sz="2400" dirty="0" smtClean="0"/>
              <a:t>Easy to expand fleet </a:t>
            </a:r>
          </a:p>
          <a:p>
            <a:pPr marL="285750" indent="-285750">
              <a:buFont typeface="Arial" pitchFamily="34" charset="0"/>
              <a:buChar char="•"/>
            </a:pPr>
            <a:r>
              <a:rPr lang="en-US" sz="2400" dirty="0" smtClean="0"/>
              <a:t>Much larger surface area served </a:t>
            </a:r>
          </a:p>
          <a:p>
            <a:pPr marL="285750" indent="-285750">
              <a:buFont typeface="Arial" pitchFamily="34" charset="0"/>
              <a:buChar char="•"/>
            </a:pPr>
            <a:r>
              <a:rPr lang="en-US" sz="2400" dirty="0" smtClean="0"/>
              <a:t>Cost per trip: </a:t>
            </a:r>
            <a:r>
              <a:rPr lang="en-US" sz="2400" dirty="0" err="1" smtClean="0"/>
              <a:t>Rs</a:t>
            </a:r>
            <a:r>
              <a:rPr lang="en-US" sz="2400" dirty="0" smtClean="0"/>
              <a:t>. 65 plus </a:t>
            </a:r>
          </a:p>
          <a:p>
            <a:pPr marL="285750" indent="-285750">
              <a:buFont typeface="Arial" pitchFamily="34" charset="0"/>
              <a:buChar char="•"/>
            </a:pPr>
            <a:endParaRPr lang="en-US" sz="2400" dirty="0"/>
          </a:p>
          <a:p>
            <a:pPr marL="285750" indent="-285750">
              <a:buFont typeface="Arial" pitchFamily="34" charset="0"/>
              <a:buChar char="•"/>
            </a:pPr>
            <a:endParaRPr lang="en-US" sz="2400" dirty="0" smtClean="0"/>
          </a:p>
          <a:p>
            <a:pPr marL="285750" indent="-285750">
              <a:buFont typeface="Arial" pitchFamily="34" charset="0"/>
              <a:buChar char="•"/>
            </a:pPr>
            <a:endParaRPr lang="en-US" sz="2400" dirty="0"/>
          </a:p>
        </p:txBody>
      </p:sp>
    </p:spTree>
    <p:extLst>
      <p:ext uri="{BB962C8B-B14F-4D97-AF65-F5344CB8AC3E}">
        <p14:creationId xmlns:p14="http://schemas.microsoft.com/office/powerpoint/2010/main" val="1333063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Motor Vehicles Growth: Pakistan, Punjab, and Faisalabad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1767479"/>
              </p:ext>
            </p:extLst>
          </p:nvPr>
        </p:nvGraphicFramePr>
        <p:xfrm>
          <a:off x="76200" y="1295400"/>
          <a:ext cx="8991601" cy="2599101"/>
        </p:xfrm>
        <a:graphic>
          <a:graphicData uri="http://schemas.openxmlformats.org/drawingml/2006/table">
            <a:tbl>
              <a:tblPr firstRow="1" firstCol="1" bandRow="1">
                <a:tableStyleId>{5C22544A-7EE6-4342-B048-85BDC9FD1C3A}</a:tableStyleId>
              </a:tblPr>
              <a:tblGrid>
                <a:gridCol w="632902"/>
                <a:gridCol w="1161497"/>
                <a:gridCol w="959940"/>
                <a:gridCol w="1257177"/>
                <a:gridCol w="759954"/>
                <a:gridCol w="903474"/>
                <a:gridCol w="699565"/>
                <a:gridCol w="632117"/>
                <a:gridCol w="1077580"/>
                <a:gridCol w="907395"/>
              </a:tblGrid>
              <a:tr h="184486">
                <a:tc gridSpan="10">
                  <a:txBody>
                    <a:bodyPr/>
                    <a:lstStyle/>
                    <a:p>
                      <a:pPr marL="0" marR="0" algn="ctr">
                        <a:lnSpc>
                          <a:spcPct val="115000"/>
                        </a:lnSpc>
                        <a:spcBef>
                          <a:spcPts val="0"/>
                        </a:spcBef>
                        <a:spcAft>
                          <a:spcPts val="0"/>
                        </a:spcAft>
                      </a:pPr>
                      <a:r>
                        <a:rPr lang="en-US" sz="1100" dirty="0">
                          <a:effectLst/>
                        </a:rPr>
                        <a:t>Motor Vehicles in Punjab and Pakistan</a:t>
                      </a:r>
                      <a:endParaRPr lang="en-US" sz="11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68957">
                <a:tc>
                  <a:txBody>
                    <a:bodyPr/>
                    <a:lstStyle/>
                    <a:p>
                      <a:pPr marL="0" marR="0">
                        <a:lnSpc>
                          <a:spcPct val="115000"/>
                        </a:lnSpc>
                        <a:spcBef>
                          <a:spcPts val="0"/>
                        </a:spcBef>
                        <a:spcAft>
                          <a:spcPts val="0"/>
                        </a:spcAft>
                      </a:pPr>
                      <a:r>
                        <a:rPr lang="en-US" sz="1100">
                          <a:effectLst/>
                        </a:rPr>
                        <a:t>Year</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All Motor Vehicles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Motor Cars, Jeeps, Station Wagons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Motorcycles and Scooters</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Trucks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Delivery Vans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Buses</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Taxis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Auto Rickshaws</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Arial"/>
                      </a:endParaRPr>
                    </a:p>
                  </a:txBody>
                  <a:tcPr marL="68580" marR="68580" marT="0" marB="0"/>
                </a:tc>
              </a:tr>
              <a:tr h="380461">
                <a:tc>
                  <a:txBody>
                    <a:bodyPr/>
                    <a:lstStyle/>
                    <a:p>
                      <a:pPr marL="0" marR="0">
                        <a:lnSpc>
                          <a:spcPct val="115000"/>
                        </a:lnSpc>
                        <a:spcBef>
                          <a:spcPts val="0"/>
                        </a:spcBef>
                        <a:spcAft>
                          <a:spcPts val="0"/>
                        </a:spcAft>
                      </a:pPr>
                      <a:r>
                        <a:rPr lang="en-US" sz="1100">
                          <a:effectLst/>
                        </a:rPr>
                        <a:t>2003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3,031,723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570,678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1,741,839</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33,114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51,053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51,415</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16,212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61,266</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68580" marR="68580" marT="0" marB="0"/>
                </a:tc>
              </a:tr>
              <a:tr h="380461">
                <a:tc>
                  <a:txBody>
                    <a:bodyPr/>
                    <a:lstStyle/>
                    <a:p>
                      <a:pPr marL="0" marR="0">
                        <a:lnSpc>
                          <a:spcPct val="115000"/>
                        </a:lnSpc>
                        <a:spcBef>
                          <a:spcPts val="0"/>
                        </a:spcBef>
                        <a:spcAft>
                          <a:spcPts val="0"/>
                        </a:spcAft>
                      </a:pPr>
                      <a:r>
                        <a:rPr lang="en-US" sz="1100">
                          <a:effectLst/>
                        </a:rPr>
                        <a:t>2016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16,742,882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1,867,363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13,144,241</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61,394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238,346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94,629</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64,917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415,764</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Arial"/>
                      </a:endParaRPr>
                    </a:p>
                  </a:txBody>
                  <a:tcPr marL="68580" marR="68580" marT="0" marB="0"/>
                </a:tc>
              </a:tr>
              <a:tr h="576436">
                <a:tc>
                  <a:txBody>
                    <a:bodyPr/>
                    <a:lstStyle/>
                    <a:p>
                      <a:pPr marL="0" marR="0">
                        <a:lnSpc>
                          <a:spcPct val="115000"/>
                        </a:lnSpc>
                        <a:spcBef>
                          <a:spcPts val="0"/>
                        </a:spcBef>
                        <a:spcAft>
                          <a:spcPts val="0"/>
                        </a:spcAft>
                      </a:pPr>
                      <a:r>
                        <a:rPr lang="en-US" sz="1100">
                          <a:effectLst/>
                        </a:rPr>
                        <a:t>2016</a:t>
                      </a:r>
                    </a:p>
                    <a:p>
                      <a:pPr marL="0" marR="0">
                        <a:lnSpc>
                          <a:spcPct val="115000"/>
                        </a:lnSpc>
                        <a:spcBef>
                          <a:spcPts val="0"/>
                        </a:spcBef>
                        <a:spcAft>
                          <a:spcPts val="0"/>
                        </a:spcAft>
                      </a:pPr>
                      <a:r>
                        <a:rPr lang="en-US" sz="1100">
                          <a:effectLst/>
                        </a:rPr>
                        <a:t>Pakistan</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20,237,570</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2,779,652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14,595,722</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269,853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232,552</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167,067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648,066</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Arial"/>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91438578"/>
              </p:ext>
            </p:extLst>
          </p:nvPr>
        </p:nvGraphicFramePr>
        <p:xfrm>
          <a:off x="76200" y="4038600"/>
          <a:ext cx="8991601" cy="2514600"/>
        </p:xfrm>
        <a:graphic>
          <a:graphicData uri="http://schemas.openxmlformats.org/drawingml/2006/table">
            <a:tbl>
              <a:tblPr firstRow="1" firstCol="1" bandRow="1">
                <a:tableStyleId>{5C22544A-7EE6-4342-B048-85BDC9FD1C3A}</a:tableStyleId>
              </a:tblPr>
              <a:tblGrid>
                <a:gridCol w="632902"/>
                <a:gridCol w="1161497"/>
                <a:gridCol w="959941"/>
                <a:gridCol w="1257177"/>
                <a:gridCol w="759953"/>
                <a:gridCol w="903473"/>
                <a:gridCol w="699565"/>
                <a:gridCol w="632118"/>
                <a:gridCol w="1077580"/>
                <a:gridCol w="907395"/>
              </a:tblGrid>
              <a:tr h="235337">
                <a:tc gridSpan="10">
                  <a:txBody>
                    <a:bodyPr/>
                    <a:lstStyle/>
                    <a:p>
                      <a:pPr marL="0" marR="0" algn="ctr">
                        <a:lnSpc>
                          <a:spcPct val="115000"/>
                        </a:lnSpc>
                        <a:spcBef>
                          <a:spcPts val="0"/>
                        </a:spcBef>
                        <a:spcAft>
                          <a:spcPts val="0"/>
                        </a:spcAft>
                      </a:pPr>
                      <a:r>
                        <a:rPr lang="en-US" sz="1100" dirty="0">
                          <a:effectLst/>
                        </a:rPr>
                        <a:t>Motor Vehicles in Faisalabad</a:t>
                      </a:r>
                      <a:endParaRPr lang="en-US" sz="11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63605">
                <a:tc>
                  <a:txBody>
                    <a:bodyPr/>
                    <a:lstStyle/>
                    <a:p>
                      <a:pPr marL="0" marR="0">
                        <a:lnSpc>
                          <a:spcPct val="115000"/>
                        </a:lnSpc>
                        <a:spcBef>
                          <a:spcPts val="0"/>
                        </a:spcBef>
                        <a:spcAft>
                          <a:spcPts val="0"/>
                        </a:spcAft>
                      </a:pPr>
                      <a:r>
                        <a:rPr lang="en-US" sz="1100">
                          <a:effectLst/>
                        </a:rPr>
                        <a:t>Year</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All Motor Vehicles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Motor Cars, Jeeps, Station Wagons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Motorcycles and Scooters</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Trucks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Delivery Vans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Buses</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Taxis</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Auto Rickshaws</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68580" marR="68580" marT="0" marB="0"/>
                </a:tc>
              </a:tr>
              <a:tr h="457829">
                <a:tc>
                  <a:txBody>
                    <a:bodyPr/>
                    <a:lstStyle/>
                    <a:p>
                      <a:pPr marL="0" marR="0">
                        <a:lnSpc>
                          <a:spcPct val="115000"/>
                        </a:lnSpc>
                        <a:spcBef>
                          <a:spcPts val="0"/>
                        </a:spcBef>
                        <a:spcAft>
                          <a:spcPts val="0"/>
                        </a:spcAft>
                      </a:pPr>
                      <a:r>
                        <a:rPr lang="en-US" sz="1100">
                          <a:effectLst/>
                        </a:rPr>
                        <a:t>2003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253,188</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42,946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172,073</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3,664</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95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4,956</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7,478</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68580" marR="68580" marT="0" marB="0"/>
                </a:tc>
              </a:tr>
              <a:tr h="457829">
                <a:tc>
                  <a:txBody>
                    <a:bodyPr/>
                    <a:lstStyle/>
                    <a:p>
                      <a:pPr marL="0" marR="0">
                        <a:lnSpc>
                          <a:spcPct val="115000"/>
                        </a:lnSpc>
                        <a:spcBef>
                          <a:spcPts val="0"/>
                        </a:spcBef>
                        <a:spcAft>
                          <a:spcPts val="0"/>
                        </a:spcAft>
                      </a:pPr>
                      <a:r>
                        <a:rPr lang="en-US" sz="1100">
                          <a:effectLst/>
                        </a:rPr>
                        <a:t>2016</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1,283,995</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89,477</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1,112,180</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a:effectLst/>
                        </a:rPr>
                        <a:t>4,593</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a:effectLst/>
                        </a:rPr>
                        <a:t>11,902</a:t>
                      </a:r>
                      <a:endParaRPr lang="en-US" sz="11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5,736</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dirty="0">
                          <a:effectLst/>
                        </a:rPr>
                        <a:t>4,659</a:t>
                      </a:r>
                      <a:endParaRPr lang="en-US" sz="11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100" dirty="0">
                          <a:effectLst/>
                        </a:rPr>
                        <a:t>31,108</a:t>
                      </a:r>
                      <a:endParaRPr lang="en-US" sz="110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37422325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and Motorbikes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Urban Resource Center surveys show:</a:t>
            </a:r>
          </a:p>
          <a:p>
            <a:pPr>
              <a:buFontTx/>
              <a:buChar char="-"/>
            </a:pPr>
            <a:r>
              <a:rPr lang="en-US" dirty="0" smtClean="0"/>
              <a:t>Motorbikes reduce transportation costs of the home </a:t>
            </a:r>
          </a:p>
          <a:p>
            <a:pPr>
              <a:buFontTx/>
              <a:buChar char="-"/>
            </a:pPr>
            <a:r>
              <a:rPr lang="en-US" dirty="0" smtClean="0"/>
              <a:t>Increase recreation and social activities </a:t>
            </a:r>
          </a:p>
          <a:p>
            <a:pPr>
              <a:buFontTx/>
              <a:buChar char="-"/>
            </a:pPr>
            <a:r>
              <a:rPr lang="en-US" dirty="0" smtClean="0"/>
              <a:t>82% of men interviewed at bus stops want a motorbike but can’t afford it </a:t>
            </a:r>
          </a:p>
          <a:p>
            <a:pPr>
              <a:buFontTx/>
              <a:buChar char="-"/>
            </a:pPr>
            <a:r>
              <a:rPr lang="en-US" dirty="0" smtClean="0"/>
              <a:t>56% women want permission to ride a motorbike</a:t>
            </a:r>
          </a:p>
          <a:p>
            <a:pPr>
              <a:buFontTx/>
              <a:buChar char="-"/>
            </a:pPr>
            <a:r>
              <a:rPr lang="en-US" dirty="0" smtClean="0"/>
              <a:t>Women choose jobs in relation to transport available and not on the basis of their qualification or desire </a:t>
            </a:r>
          </a:p>
          <a:p>
            <a:pPr>
              <a:buFontTx/>
              <a:buChar char="-"/>
            </a:pPr>
            <a:r>
              <a:rPr lang="en-US" dirty="0" smtClean="0"/>
              <a:t>Riding a motorbike changes dependency on transport as a job seeking criteria </a:t>
            </a:r>
            <a:endParaRPr lang="en-US" dirty="0" smtClean="0"/>
          </a:p>
          <a:p>
            <a:pPr marL="0" indent="0">
              <a:buNone/>
            </a:pPr>
            <a:endParaRPr lang="en-US" dirty="0"/>
          </a:p>
        </p:txBody>
      </p:sp>
    </p:spTree>
    <p:extLst>
      <p:ext uri="{BB962C8B-B14F-4D97-AF65-F5344CB8AC3E}">
        <p14:creationId xmlns:p14="http://schemas.microsoft.com/office/powerpoint/2010/main" val="2057945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D:\D on Natasha\AH Architectural Design\motorcycles\final pictures\P1010914.JPG"/>
          <p:cNvPicPr>
            <a:picLocks noChangeAspect="1" noChangeArrowheads="1"/>
          </p:cNvPicPr>
          <p:nvPr/>
        </p:nvPicPr>
        <p:blipFill>
          <a:blip r:embed="rId2" cstate="print"/>
          <a:srcRect/>
          <a:stretch>
            <a:fillRect/>
          </a:stretch>
        </p:blipFill>
        <p:spPr bwMode="auto">
          <a:xfrm>
            <a:off x="228600" y="381000"/>
            <a:ext cx="8667750" cy="6000750"/>
          </a:xfrm>
          <a:prstGeom prst="rect">
            <a:avLst/>
          </a:prstGeom>
          <a:noFill/>
          <a:ln w="9525">
            <a:noFill/>
            <a:miter lim="800000"/>
            <a:headEnd/>
            <a:tailEnd/>
          </a:ln>
        </p:spPr>
      </p:pic>
    </p:spTree>
    <p:extLst>
      <p:ext uri="{BB962C8B-B14F-4D97-AF65-F5344CB8AC3E}">
        <p14:creationId xmlns:p14="http://schemas.microsoft.com/office/powerpoint/2010/main" val="642304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2"/>
          <p:cNvSpPr>
            <a:spLocks noGrp="1"/>
          </p:cNvSpPr>
          <p:nvPr>
            <p:ph type="title"/>
          </p:nvPr>
        </p:nvSpPr>
        <p:spPr/>
        <p:txBody>
          <a:bodyPr/>
          <a:lstStyle/>
          <a:p>
            <a:r>
              <a:rPr lang="en-US" sz="2800" b="1" smtClean="0"/>
              <a:t>QINGQI</a:t>
            </a:r>
          </a:p>
        </p:txBody>
      </p:sp>
      <p:sp>
        <p:nvSpPr>
          <p:cNvPr id="116739" name="Content Placeholder 3"/>
          <p:cNvSpPr>
            <a:spLocks noGrp="1"/>
          </p:cNvSpPr>
          <p:nvPr>
            <p:ph idx="1"/>
          </p:nvPr>
        </p:nvSpPr>
        <p:spPr>
          <a:xfrm>
            <a:off x="457200" y="1562100"/>
            <a:ext cx="8229600" cy="4000500"/>
          </a:xfrm>
        </p:spPr>
        <p:txBody>
          <a:bodyPr/>
          <a:lstStyle/>
          <a:p>
            <a:pPr>
              <a:lnSpc>
                <a:spcPct val="110000"/>
              </a:lnSpc>
            </a:pPr>
            <a:r>
              <a:rPr lang="en-US" sz="2400" smtClean="0">
                <a:cs typeface="Arial" pitchFamily="34" charset="0"/>
              </a:rPr>
              <a:t>Over 62,000</a:t>
            </a:r>
          </a:p>
          <a:p>
            <a:pPr>
              <a:lnSpc>
                <a:spcPct val="110000"/>
              </a:lnSpc>
            </a:pPr>
            <a:r>
              <a:rPr lang="en-US" sz="2400" smtClean="0">
                <a:cs typeface="Arial" pitchFamily="34" charset="0"/>
              </a:rPr>
              <a:t>Cheaper, faster, more comfortable</a:t>
            </a:r>
          </a:p>
          <a:p>
            <a:pPr>
              <a:lnSpc>
                <a:spcPct val="110000"/>
              </a:lnSpc>
            </a:pPr>
            <a:r>
              <a:rPr lang="en-US" sz="2400" smtClean="0">
                <a:cs typeface="Arial" pitchFamily="34" charset="0"/>
              </a:rPr>
              <a:t>No subsidy</a:t>
            </a:r>
          </a:p>
          <a:p>
            <a:pPr>
              <a:lnSpc>
                <a:spcPct val="110000"/>
              </a:lnSpc>
            </a:pPr>
            <a:r>
              <a:rPr lang="en-US" sz="2400" smtClean="0">
                <a:cs typeface="Arial" pitchFamily="34" charset="0"/>
              </a:rPr>
              <a:t>Ideal for families</a:t>
            </a:r>
          </a:p>
          <a:p>
            <a:pPr>
              <a:lnSpc>
                <a:spcPct val="110000"/>
              </a:lnSpc>
            </a:pPr>
            <a:r>
              <a:rPr lang="en-US" sz="2400" smtClean="0">
                <a:cs typeface="Arial" pitchFamily="34" charset="0"/>
              </a:rPr>
              <a:t>Creates congestion</a:t>
            </a:r>
          </a:p>
          <a:p>
            <a:pPr>
              <a:lnSpc>
                <a:spcPct val="110000"/>
              </a:lnSpc>
            </a:pPr>
            <a:r>
              <a:rPr lang="en-US" sz="2400" smtClean="0">
                <a:solidFill>
                  <a:srgbClr val="FF0000"/>
                </a:solidFill>
                <a:cs typeface="Arial" pitchFamily="34" charset="0"/>
              </a:rPr>
              <a:t>Should they be promoted?</a:t>
            </a:r>
          </a:p>
          <a:p>
            <a:pPr>
              <a:lnSpc>
                <a:spcPct val="110000"/>
              </a:lnSpc>
            </a:pPr>
            <a:endParaRPr lang="en-US" sz="2400" smtClean="0">
              <a:cs typeface="Arial" pitchFamily="34" charset="0"/>
            </a:endParaRPr>
          </a:p>
        </p:txBody>
      </p:sp>
      <p:sp>
        <p:nvSpPr>
          <p:cNvPr id="116740" name="Slide Number Placeholder 1"/>
          <p:cNvSpPr>
            <a:spLocks noGrp="1"/>
          </p:cNvSpPr>
          <p:nvPr>
            <p:ph type="sldNum" sz="quarter" idx="12"/>
          </p:nvPr>
        </p:nvSpPr>
        <p:spPr>
          <a:noFill/>
        </p:spPr>
        <p:txBody>
          <a:bodyPr/>
          <a:lstStyle/>
          <a:p>
            <a:fld id="{867C2CD8-1300-44CA-8329-EB48205F1084}" type="slidenum">
              <a:rPr lang="en-US" smtClean="0">
                <a:latin typeface="Arial" pitchFamily="34" charset="0"/>
              </a:rPr>
              <a:pPr/>
              <a:t>78</a:t>
            </a:fld>
            <a:endParaRPr lang="en-US" smtClean="0">
              <a:latin typeface="Arial" pitchFamily="34" charset="0"/>
            </a:endParaRPr>
          </a:p>
        </p:txBody>
      </p:sp>
      <p:pic>
        <p:nvPicPr>
          <p:cNvPr id="116741" name="Picture 2" descr="C:\Users\OWNER\Desktop\631570-chinci-1384362376-762-640x480.jpg"/>
          <p:cNvPicPr>
            <a:picLocks noChangeAspect="1" noChangeArrowheads="1"/>
          </p:cNvPicPr>
          <p:nvPr/>
        </p:nvPicPr>
        <p:blipFill>
          <a:blip r:embed="rId2" cstate="print"/>
          <a:srcRect/>
          <a:stretch>
            <a:fillRect/>
          </a:stretch>
        </p:blipFill>
        <p:spPr bwMode="auto">
          <a:xfrm>
            <a:off x="5562600" y="3810000"/>
            <a:ext cx="3276600" cy="2457450"/>
          </a:xfrm>
          <a:prstGeom prst="rect">
            <a:avLst/>
          </a:prstGeom>
          <a:noFill/>
          <a:ln w="9525">
            <a:noFill/>
            <a:miter lim="800000"/>
            <a:headEnd/>
            <a:tailEnd/>
          </a:ln>
        </p:spPr>
      </p:pic>
      <p:pic>
        <p:nvPicPr>
          <p:cNvPr id="116742" name="Picture 3" descr="C:\Users\OWNER\Desktop\522d8b0d073e3.jpg"/>
          <p:cNvPicPr>
            <a:picLocks noChangeAspect="1" noChangeArrowheads="1"/>
          </p:cNvPicPr>
          <p:nvPr/>
        </p:nvPicPr>
        <p:blipFill>
          <a:blip r:embed="rId3" cstate="print"/>
          <a:srcRect/>
          <a:stretch>
            <a:fillRect/>
          </a:stretch>
        </p:blipFill>
        <p:spPr bwMode="auto">
          <a:xfrm>
            <a:off x="5562600" y="1600200"/>
            <a:ext cx="3302000" cy="1981200"/>
          </a:xfrm>
          <a:prstGeom prst="rect">
            <a:avLst/>
          </a:prstGeom>
          <a:noFill/>
          <a:ln w="9525">
            <a:noFill/>
            <a:miter lim="800000"/>
            <a:headEnd/>
            <a:tailEnd/>
          </a:ln>
        </p:spPr>
      </p:pic>
      <p:pic>
        <p:nvPicPr>
          <p:cNvPr id="116743" name="Picture 4" descr="C:\Users\OWNER\Desktop\2978030401_d9eeb5bc1b_b-640x480.jpg"/>
          <p:cNvPicPr>
            <a:picLocks noChangeAspect="1" noChangeArrowheads="1"/>
          </p:cNvPicPr>
          <p:nvPr/>
        </p:nvPicPr>
        <p:blipFill>
          <a:blip r:embed="rId4" cstate="print"/>
          <a:srcRect/>
          <a:stretch>
            <a:fillRect/>
          </a:stretch>
        </p:blipFill>
        <p:spPr bwMode="auto">
          <a:xfrm>
            <a:off x="609600" y="4495800"/>
            <a:ext cx="2743200" cy="2057400"/>
          </a:xfrm>
          <a:prstGeom prst="rect">
            <a:avLst/>
          </a:prstGeom>
          <a:noFill/>
          <a:ln w="9525">
            <a:noFill/>
            <a:miter lim="800000"/>
            <a:headEnd/>
            <a:tailEnd/>
          </a:ln>
        </p:spPr>
      </p:pic>
    </p:spTree>
    <p:extLst>
      <p:ext uri="{BB962C8B-B14F-4D97-AF65-F5344CB8AC3E}">
        <p14:creationId xmlns:p14="http://schemas.microsoft.com/office/powerpoint/2010/main" val="35901258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2f"/>
          <p:cNvPicPr>
            <a:picLocks noGrp="1" noChangeAspect="1" noChangeArrowheads="1"/>
          </p:cNvPicPr>
          <p:nvPr>
            <p:ph sz="quarter" idx="1"/>
          </p:nvPr>
        </p:nvPicPr>
        <p:blipFill>
          <a:blip r:embed="rId2" cstate="print"/>
          <a:srcRect/>
          <a:stretch>
            <a:fillRect/>
          </a:stretch>
        </p:blipFill>
        <p:spPr>
          <a:xfrm>
            <a:off x="276225" y="457200"/>
            <a:ext cx="4295775" cy="2740025"/>
          </a:xfrm>
        </p:spPr>
      </p:pic>
      <p:pic>
        <p:nvPicPr>
          <p:cNvPr id="117763" name="Picture 3" descr="delhi-jam"/>
          <p:cNvPicPr>
            <a:picLocks noGrp="1" noChangeAspect="1" noChangeArrowheads="1"/>
          </p:cNvPicPr>
          <p:nvPr>
            <p:ph sz="quarter" idx="2"/>
          </p:nvPr>
        </p:nvPicPr>
        <p:blipFill>
          <a:blip r:embed="rId3" cstate="print"/>
          <a:srcRect/>
          <a:stretch>
            <a:fillRect/>
          </a:stretch>
        </p:blipFill>
        <p:spPr>
          <a:xfrm>
            <a:off x="4800600" y="457200"/>
            <a:ext cx="4095750" cy="2743200"/>
          </a:xfrm>
        </p:spPr>
      </p:pic>
      <p:pic>
        <p:nvPicPr>
          <p:cNvPr id="117764" name="Picture 4" descr="1f"/>
          <p:cNvPicPr>
            <a:picLocks noGrp="1" noChangeAspect="1" noChangeArrowheads="1"/>
          </p:cNvPicPr>
          <p:nvPr>
            <p:ph sz="quarter" idx="3"/>
          </p:nvPr>
        </p:nvPicPr>
        <p:blipFill>
          <a:blip r:embed="rId4" cstate="print"/>
          <a:srcRect/>
          <a:stretch>
            <a:fillRect/>
          </a:stretch>
        </p:blipFill>
        <p:spPr>
          <a:xfrm>
            <a:off x="304800" y="3657600"/>
            <a:ext cx="4267200" cy="2765425"/>
          </a:xfrm>
        </p:spPr>
      </p:pic>
      <p:pic>
        <p:nvPicPr>
          <p:cNvPr id="117765" name="Picture 5" descr="sesakmalaysia"/>
          <p:cNvPicPr>
            <a:picLocks noGrp="1" noChangeAspect="1" noChangeArrowheads="1"/>
          </p:cNvPicPr>
          <p:nvPr>
            <p:ph sz="quarter" idx="4"/>
          </p:nvPr>
        </p:nvPicPr>
        <p:blipFill>
          <a:blip r:embed="rId5" cstate="print"/>
          <a:srcRect/>
          <a:stretch>
            <a:fillRect/>
          </a:stretch>
        </p:blipFill>
        <p:spPr>
          <a:xfrm>
            <a:off x="4800600" y="3810000"/>
            <a:ext cx="4070350" cy="2646363"/>
          </a:xfrm>
        </p:spPr>
      </p:pic>
    </p:spTree>
    <p:extLst>
      <p:ext uri="{BB962C8B-B14F-4D97-AF65-F5344CB8AC3E}">
        <p14:creationId xmlns:p14="http://schemas.microsoft.com/office/powerpoint/2010/main" val="2778607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Demography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8688101"/>
              </p:ext>
            </p:extLst>
          </p:nvPr>
        </p:nvGraphicFramePr>
        <p:xfrm>
          <a:off x="457200" y="1295400"/>
          <a:ext cx="8229600" cy="52578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Indicator</a:t>
                      </a:r>
                      <a:endParaRPr lang="en-US" dirty="0"/>
                    </a:p>
                  </a:txBody>
                  <a:tcPr/>
                </a:tc>
                <a:tc>
                  <a:txBody>
                    <a:bodyPr/>
                    <a:lstStyle/>
                    <a:p>
                      <a:r>
                        <a:rPr lang="en-US" dirty="0" smtClean="0"/>
                        <a:t>Pakistan</a:t>
                      </a:r>
                      <a:endParaRPr lang="en-US" dirty="0"/>
                    </a:p>
                  </a:txBody>
                  <a:tcPr/>
                </a:tc>
                <a:tc>
                  <a:txBody>
                    <a:bodyPr/>
                    <a:lstStyle/>
                    <a:p>
                      <a:r>
                        <a:rPr lang="en-US" dirty="0" smtClean="0"/>
                        <a:t>India</a:t>
                      </a:r>
                      <a:endParaRPr lang="en-US" dirty="0"/>
                    </a:p>
                  </a:txBody>
                  <a:tcPr/>
                </a:tc>
                <a:tc>
                  <a:txBody>
                    <a:bodyPr/>
                    <a:lstStyle/>
                    <a:p>
                      <a:r>
                        <a:rPr lang="en-US" dirty="0" smtClean="0"/>
                        <a:t>Bangladesh</a:t>
                      </a:r>
                      <a:endParaRPr lang="en-US" dirty="0"/>
                    </a:p>
                  </a:txBody>
                  <a:tcPr/>
                </a:tc>
              </a:tr>
              <a:tr h="370840">
                <a:tc>
                  <a:txBody>
                    <a:bodyPr/>
                    <a:lstStyle/>
                    <a:p>
                      <a:r>
                        <a:rPr lang="en-US" dirty="0" smtClean="0"/>
                        <a:t>Population</a:t>
                      </a:r>
                    </a:p>
                  </a:txBody>
                  <a:tcPr/>
                </a:tc>
                <a:tc>
                  <a:txBody>
                    <a:bodyPr/>
                    <a:lstStyle/>
                    <a:p>
                      <a:r>
                        <a:rPr lang="en-US" dirty="0" smtClean="0"/>
                        <a:t>207,774,520</a:t>
                      </a:r>
                      <a:endParaRPr lang="en-US" dirty="0"/>
                    </a:p>
                  </a:txBody>
                  <a:tcPr/>
                </a:tc>
                <a:tc>
                  <a:txBody>
                    <a:bodyPr/>
                    <a:lstStyle/>
                    <a:p>
                      <a:r>
                        <a:rPr lang="en-US" dirty="0" smtClean="0"/>
                        <a:t>1,326,093,247</a:t>
                      </a:r>
                      <a:endParaRPr lang="en-US" dirty="0"/>
                    </a:p>
                  </a:txBody>
                  <a:tcPr/>
                </a:tc>
                <a:tc>
                  <a:txBody>
                    <a:bodyPr/>
                    <a:lstStyle/>
                    <a:p>
                      <a:r>
                        <a:rPr lang="en-US" dirty="0" smtClean="0"/>
                        <a:t>161,376,708</a:t>
                      </a:r>
                      <a:endParaRPr lang="en-US" dirty="0"/>
                    </a:p>
                  </a:txBody>
                  <a:tcPr/>
                </a:tc>
              </a:tr>
              <a:tr h="370840">
                <a:tc>
                  <a:txBody>
                    <a:bodyPr/>
                    <a:lstStyle/>
                    <a:p>
                      <a:r>
                        <a:rPr lang="en-US" dirty="0" smtClean="0"/>
                        <a:t>Growth Rate</a:t>
                      </a:r>
                      <a:endParaRPr lang="en-US" dirty="0"/>
                    </a:p>
                  </a:txBody>
                  <a:tcPr/>
                </a:tc>
                <a:tc>
                  <a:txBody>
                    <a:bodyPr/>
                    <a:lstStyle/>
                    <a:p>
                      <a:r>
                        <a:rPr lang="en-US" dirty="0" smtClean="0"/>
                        <a:t>2.4</a:t>
                      </a:r>
                      <a:endParaRPr lang="en-US" dirty="0"/>
                    </a:p>
                  </a:txBody>
                  <a:tcPr/>
                </a:tc>
                <a:tc>
                  <a:txBody>
                    <a:bodyPr/>
                    <a:lstStyle/>
                    <a:p>
                      <a:r>
                        <a:rPr lang="en-US" dirty="0" smtClean="0"/>
                        <a:t>1.1%</a:t>
                      </a:r>
                      <a:endParaRPr lang="en-US" dirty="0"/>
                    </a:p>
                  </a:txBody>
                  <a:tcPr/>
                </a:tc>
                <a:tc>
                  <a:txBody>
                    <a:bodyPr/>
                    <a:lstStyle/>
                    <a:p>
                      <a:r>
                        <a:rPr lang="en-US" dirty="0" smtClean="0"/>
                        <a:t>1%</a:t>
                      </a:r>
                      <a:endParaRPr lang="en-US" dirty="0"/>
                    </a:p>
                  </a:txBody>
                  <a:tcPr/>
                </a:tc>
              </a:tr>
              <a:tr h="370840">
                <a:tc>
                  <a:txBody>
                    <a:bodyPr/>
                    <a:lstStyle/>
                    <a:p>
                      <a:r>
                        <a:rPr lang="en-US" dirty="0" smtClean="0"/>
                        <a:t>Birth</a:t>
                      </a:r>
                      <a:r>
                        <a:rPr lang="en-US" baseline="0" dirty="0" smtClean="0"/>
                        <a:t> Rate</a:t>
                      </a:r>
                      <a:endParaRPr lang="en-US" dirty="0"/>
                    </a:p>
                  </a:txBody>
                  <a:tcPr/>
                </a:tc>
                <a:tc>
                  <a:txBody>
                    <a:bodyPr/>
                    <a:lstStyle/>
                    <a:p>
                      <a:r>
                        <a:rPr lang="en-US" dirty="0" smtClean="0"/>
                        <a:t>25.6/1,000</a:t>
                      </a:r>
                      <a:endParaRPr lang="en-US" dirty="0"/>
                    </a:p>
                  </a:txBody>
                  <a:tcPr/>
                </a:tc>
                <a:tc>
                  <a:txBody>
                    <a:bodyPr/>
                    <a:lstStyle/>
                    <a:p>
                      <a:r>
                        <a:rPr lang="en-US" dirty="0" smtClean="0"/>
                        <a:t>18.2/1,000</a:t>
                      </a:r>
                      <a:endParaRPr lang="en-US" dirty="0"/>
                    </a:p>
                  </a:txBody>
                  <a:tcPr/>
                </a:tc>
                <a:tc>
                  <a:txBody>
                    <a:bodyPr/>
                    <a:lstStyle/>
                    <a:p>
                      <a:r>
                        <a:rPr lang="en-US" dirty="0" smtClean="0"/>
                        <a:t>18.8/1,000</a:t>
                      </a:r>
                      <a:endParaRPr lang="en-US" dirty="0"/>
                    </a:p>
                  </a:txBody>
                  <a:tcPr/>
                </a:tc>
              </a:tr>
              <a:tr h="370840">
                <a:tc>
                  <a:txBody>
                    <a:bodyPr/>
                    <a:lstStyle/>
                    <a:p>
                      <a:r>
                        <a:rPr lang="en-US" dirty="0" smtClean="0"/>
                        <a:t>Death Rate</a:t>
                      </a:r>
                      <a:endParaRPr lang="en-US" dirty="0"/>
                    </a:p>
                  </a:txBody>
                  <a:tcPr/>
                </a:tc>
                <a:tc>
                  <a:txBody>
                    <a:bodyPr/>
                    <a:lstStyle/>
                    <a:p>
                      <a:r>
                        <a:rPr lang="en-US" dirty="0" smtClean="0"/>
                        <a:t>6.7/1,000</a:t>
                      </a:r>
                      <a:endParaRPr lang="en-US" dirty="0"/>
                    </a:p>
                  </a:txBody>
                  <a:tcPr/>
                </a:tc>
                <a:tc>
                  <a:txBody>
                    <a:bodyPr/>
                    <a:lstStyle/>
                    <a:p>
                      <a:r>
                        <a:rPr lang="en-US" dirty="0" smtClean="0"/>
                        <a:t>7.3/1,000</a:t>
                      </a:r>
                      <a:endParaRPr lang="en-US" dirty="0"/>
                    </a:p>
                  </a:txBody>
                  <a:tcPr/>
                </a:tc>
                <a:tc>
                  <a:txBody>
                    <a:bodyPr/>
                    <a:lstStyle/>
                    <a:p>
                      <a:r>
                        <a:rPr lang="en-US" dirty="0" smtClean="0"/>
                        <a:t>5.4/1,000</a:t>
                      </a:r>
                      <a:endParaRPr lang="en-US" dirty="0"/>
                    </a:p>
                  </a:txBody>
                  <a:tcPr/>
                </a:tc>
              </a:tr>
              <a:tr h="370840">
                <a:tc>
                  <a:txBody>
                    <a:bodyPr/>
                    <a:lstStyle/>
                    <a:p>
                      <a:r>
                        <a:rPr lang="en-US" dirty="0" smtClean="0"/>
                        <a:t>Male Life Expectancy</a:t>
                      </a:r>
                      <a:endParaRPr lang="en-US" dirty="0"/>
                    </a:p>
                  </a:txBody>
                  <a:tcPr/>
                </a:tc>
                <a:tc>
                  <a:txBody>
                    <a:bodyPr/>
                    <a:lstStyle/>
                    <a:p>
                      <a:r>
                        <a:rPr lang="en-US" dirty="0" smtClean="0"/>
                        <a:t>65.8 years</a:t>
                      </a:r>
                      <a:endParaRPr lang="en-US" dirty="0"/>
                    </a:p>
                  </a:txBody>
                  <a:tcPr/>
                </a:tc>
                <a:tc>
                  <a:txBody>
                    <a:bodyPr/>
                    <a:lstStyle/>
                    <a:p>
                      <a:r>
                        <a:rPr lang="en-US" dirty="0" smtClean="0"/>
                        <a:t>68.4 years</a:t>
                      </a:r>
                      <a:endParaRPr lang="en-US" dirty="0"/>
                    </a:p>
                  </a:txBody>
                  <a:tcPr/>
                </a:tc>
                <a:tc>
                  <a:txBody>
                    <a:bodyPr/>
                    <a:lstStyle/>
                    <a:p>
                      <a:r>
                        <a:rPr lang="en-US" dirty="0" smtClean="0"/>
                        <a:t>71.1</a:t>
                      </a:r>
                      <a:endParaRPr lang="en-US" dirty="0"/>
                    </a:p>
                  </a:txBody>
                  <a:tcPr/>
                </a:tc>
              </a:tr>
              <a:tr h="370840">
                <a:tc>
                  <a:txBody>
                    <a:bodyPr/>
                    <a:lstStyle/>
                    <a:p>
                      <a:r>
                        <a:rPr lang="en-US" dirty="0" smtClean="0"/>
                        <a:t>Female Life Expectancy</a:t>
                      </a:r>
                      <a:endParaRPr lang="en-US" dirty="0"/>
                    </a:p>
                  </a:txBody>
                  <a:tcPr/>
                </a:tc>
                <a:tc>
                  <a:txBody>
                    <a:bodyPr/>
                    <a:lstStyle/>
                    <a:p>
                      <a:r>
                        <a:rPr lang="en-US" dirty="0" smtClean="0"/>
                        <a:t>69.8 years</a:t>
                      </a:r>
                      <a:endParaRPr lang="en-US" dirty="0"/>
                    </a:p>
                  </a:txBody>
                  <a:tcPr/>
                </a:tc>
                <a:tc>
                  <a:txBody>
                    <a:bodyPr/>
                    <a:lstStyle/>
                    <a:p>
                      <a:r>
                        <a:rPr lang="en-US" dirty="0" smtClean="0"/>
                        <a:t>71.2 years</a:t>
                      </a:r>
                      <a:endParaRPr lang="en-US" dirty="0"/>
                    </a:p>
                  </a:txBody>
                  <a:tcPr/>
                </a:tc>
                <a:tc>
                  <a:txBody>
                    <a:bodyPr/>
                    <a:lstStyle/>
                    <a:p>
                      <a:r>
                        <a:rPr lang="en-US" dirty="0" smtClean="0"/>
                        <a:t>74.4</a:t>
                      </a:r>
                      <a:endParaRPr lang="en-US" dirty="0"/>
                    </a:p>
                  </a:txBody>
                  <a:tcPr/>
                </a:tc>
              </a:tr>
              <a:tr h="370840">
                <a:tc>
                  <a:txBody>
                    <a:bodyPr/>
                    <a:lstStyle/>
                    <a:p>
                      <a:r>
                        <a:rPr lang="en-US" dirty="0" smtClean="0"/>
                        <a:t>Fertility Rate</a:t>
                      </a:r>
                      <a:endParaRPr lang="en-US" dirty="0"/>
                    </a:p>
                  </a:txBody>
                  <a:tcPr/>
                </a:tc>
                <a:tc>
                  <a:txBody>
                    <a:bodyPr/>
                    <a:lstStyle/>
                    <a:p>
                      <a:r>
                        <a:rPr lang="en-US" dirty="0" smtClean="0"/>
                        <a:t>3.1/woman</a:t>
                      </a:r>
                      <a:endParaRPr lang="en-US" dirty="0"/>
                    </a:p>
                  </a:txBody>
                  <a:tcPr/>
                </a:tc>
                <a:tc>
                  <a:txBody>
                    <a:bodyPr/>
                    <a:lstStyle/>
                    <a:p>
                      <a:r>
                        <a:rPr lang="en-US" dirty="0" smtClean="0"/>
                        <a:t>2.35/woman</a:t>
                      </a:r>
                      <a:endParaRPr lang="en-US" dirty="0"/>
                    </a:p>
                  </a:txBody>
                  <a:tcPr/>
                </a:tc>
                <a:tc>
                  <a:txBody>
                    <a:bodyPr/>
                    <a:lstStyle/>
                    <a:p>
                      <a:r>
                        <a:rPr lang="en-US" dirty="0" smtClean="0"/>
                        <a:t>2.17/woman</a:t>
                      </a:r>
                      <a:endParaRPr lang="en-US" dirty="0"/>
                    </a:p>
                  </a:txBody>
                  <a:tcPr/>
                </a:tc>
              </a:tr>
              <a:tr h="370840">
                <a:tc>
                  <a:txBody>
                    <a:bodyPr/>
                    <a:lstStyle/>
                    <a:p>
                      <a:r>
                        <a:rPr lang="en-US" dirty="0" smtClean="0"/>
                        <a:t>Infant</a:t>
                      </a:r>
                      <a:r>
                        <a:rPr lang="en-US" baseline="0" dirty="0" smtClean="0"/>
                        <a:t> Mortality Rate</a:t>
                      </a:r>
                      <a:endParaRPr lang="en-US" dirty="0"/>
                    </a:p>
                  </a:txBody>
                  <a:tcPr/>
                </a:tc>
                <a:tc>
                  <a:txBody>
                    <a:bodyPr/>
                    <a:lstStyle/>
                    <a:p>
                      <a:r>
                        <a:rPr lang="en-US" dirty="0" smtClean="0"/>
                        <a:t>66/1,000 live births</a:t>
                      </a:r>
                      <a:endParaRPr lang="en-US" dirty="0"/>
                    </a:p>
                  </a:txBody>
                  <a:tcPr/>
                </a:tc>
                <a:tc>
                  <a:txBody>
                    <a:bodyPr/>
                    <a:lstStyle/>
                    <a:p>
                      <a:r>
                        <a:rPr lang="en-US" dirty="0" smtClean="0"/>
                        <a:t>35.4/1,000 live</a:t>
                      </a:r>
                      <a:r>
                        <a:rPr lang="en-US" baseline="0" dirty="0" smtClean="0"/>
                        <a:t> births</a:t>
                      </a:r>
                      <a:endParaRPr lang="en-US" dirty="0"/>
                    </a:p>
                  </a:txBody>
                  <a:tcPr/>
                </a:tc>
                <a:tc>
                  <a:txBody>
                    <a:bodyPr/>
                    <a:lstStyle/>
                    <a:p>
                      <a:r>
                        <a:rPr lang="en-US" dirty="0" smtClean="0"/>
                        <a:t>31.7/1,000 live births</a:t>
                      </a:r>
                      <a:endParaRPr lang="en-US" dirty="0"/>
                    </a:p>
                  </a:txBody>
                  <a:tcPr/>
                </a:tc>
              </a:tr>
              <a:tr h="370840">
                <a:tc>
                  <a:txBody>
                    <a:bodyPr/>
                    <a:lstStyle/>
                    <a:p>
                      <a:r>
                        <a:rPr lang="en-US" dirty="0" smtClean="0"/>
                        <a:t>Age</a:t>
                      </a:r>
                      <a:r>
                        <a:rPr lang="en-US" baseline="0" dirty="0" smtClean="0"/>
                        <a:t> 0-14 years</a:t>
                      </a:r>
                      <a:endParaRPr lang="en-US" dirty="0"/>
                    </a:p>
                  </a:txBody>
                  <a:tcPr/>
                </a:tc>
                <a:tc>
                  <a:txBody>
                    <a:bodyPr/>
                    <a:lstStyle/>
                    <a:p>
                      <a:r>
                        <a:rPr lang="en-US" dirty="0" smtClean="0"/>
                        <a:t>35.4%</a:t>
                      </a:r>
                      <a:endParaRPr lang="en-US" dirty="0"/>
                    </a:p>
                  </a:txBody>
                  <a:tcPr/>
                </a:tc>
                <a:tc>
                  <a:txBody>
                    <a:bodyPr/>
                    <a:lstStyle/>
                    <a:p>
                      <a:r>
                        <a:rPr lang="en-US" dirty="0" smtClean="0"/>
                        <a:t>28.6%</a:t>
                      </a:r>
                      <a:endParaRPr lang="en-US" dirty="0"/>
                    </a:p>
                  </a:txBody>
                  <a:tcPr/>
                </a:tc>
                <a:tc>
                  <a:txBody>
                    <a:bodyPr/>
                    <a:lstStyle/>
                    <a:p>
                      <a:r>
                        <a:rPr lang="en-US" dirty="0" smtClean="0"/>
                        <a:t>27.76%</a:t>
                      </a:r>
                      <a:endParaRPr lang="en-US" dirty="0"/>
                    </a:p>
                  </a:txBody>
                  <a:tcPr/>
                </a:tc>
              </a:tr>
              <a:tr h="370840">
                <a:tc>
                  <a:txBody>
                    <a:bodyPr/>
                    <a:lstStyle/>
                    <a:p>
                      <a:r>
                        <a:rPr lang="en-US" dirty="0" smtClean="0"/>
                        <a:t>Age 15-64 years</a:t>
                      </a:r>
                      <a:endParaRPr lang="en-US" dirty="0"/>
                    </a:p>
                  </a:txBody>
                  <a:tcPr/>
                </a:tc>
                <a:tc>
                  <a:txBody>
                    <a:bodyPr/>
                    <a:lstStyle/>
                    <a:p>
                      <a:r>
                        <a:rPr lang="en-US" dirty="0" smtClean="0"/>
                        <a:t>60.4%</a:t>
                      </a:r>
                      <a:endParaRPr lang="en-US" dirty="0"/>
                    </a:p>
                  </a:txBody>
                  <a:tcPr/>
                </a:tc>
                <a:tc>
                  <a:txBody>
                    <a:bodyPr/>
                    <a:lstStyle/>
                    <a:p>
                      <a:r>
                        <a:rPr lang="en-US" dirty="0" smtClean="0"/>
                        <a:t>63.6%</a:t>
                      </a:r>
                      <a:endParaRPr lang="en-US" dirty="0"/>
                    </a:p>
                  </a:txBody>
                  <a:tcPr/>
                </a:tc>
                <a:tc>
                  <a:txBody>
                    <a:bodyPr/>
                    <a:lstStyle/>
                    <a:p>
                      <a:r>
                        <a:rPr lang="en-US" dirty="0" smtClean="0"/>
                        <a:t>66.02%</a:t>
                      </a:r>
                      <a:endParaRPr lang="en-US" dirty="0"/>
                    </a:p>
                  </a:txBody>
                  <a:tcPr/>
                </a:tc>
              </a:tr>
              <a:tr h="370840">
                <a:tc>
                  <a:txBody>
                    <a:bodyPr/>
                    <a:lstStyle/>
                    <a:p>
                      <a:r>
                        <a:rPr lang="en-US" dirty="0" smtClean="0"/>
                        <a:t>Age 65 and over</a:t>
                      </a:r>
                      <a:endParaRPr lang="en-US" dirty="0"/>
                    </a:p>
                  </a:txBody>
                  <a:tcPr/>
                </a:tc>
                <a:tc>
                  <a:txBody>
                    <a:bodyPr/>
                    <a:lstStyle/>
                    <a:p>
                      <a:r>
                        <a:rPr lang="en-US" dirty="0" smtClean="0"/>
                        <a:t>4.2%</a:t>
                      </a:r>
                      <a:endParaRPr lang="en-US" dirty="0"/>
                    </a:p>
                  </a:txBody>
                  <a:tcPr/>
                </a:tc>
                <a:tc>
                  <a:txBody>
                    <a:bodyPr/>
                    <a:lstStyle/>
                    <a:p>
                      <a:r>
                        <a:rPr lang="en-US" dirty="0" smtClean="0"/>
                        <a:t>5.3%</a:t>
                      </a:r>
                      <a:endParaRPr lang="en-US" dirty="0"/>
                    </a:p>
                  </a:txBody>
                  <a:tcPr/>
                </a:tc>
                <a:tc>
                  <a:txBody>
                    <a:bodyPr/>
                    <a:lstStyle/>
                    <a:p>
                      <a:r>
                        <a:rPr lang="en-US" dirty="0" smtClean="0"/>
                        <a:t>6.23%</a:t>
                      </a:r>
                      <a:endParaRPr lang="en-US" dirty="0"/>
                    </a:p>
                  </a:txBody>
                  <a:tcPr/>
                </a:tc>
              </a:tr>
            </a:tbl>
          </a:graphicData>
        </a:graphic>
      </p:graphicFrame>
    </p:spTree>
    <p:extLst>
      <p:ext uri="{BB962C8B-B14F-4D97-AF65-F5344CB8AC3E}">
        <p14:creationId xmlns:p14="http://schemas.microsoft.com/office/powerpoint/2010/main" val="3920714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Avoidable Deaths</a:t>
            </a:r>
            <a:endParaRPr lang="en-US" dirty="0"/>
          </a:p>
        </p:txBody>
      </p:sp>
      <p:sp>
        <p:nvSpPr>
          <p:cNvPr id="3" name="Content Placeholder 2"/>
          <p:cNvSpPr>
            <a:spLocks noGrp="1"/>
          </p:cNvSpPr>
          <p:nvPr>
            <p:ph idx="1"/>
          </p:nvPr>
        </p:nvSpPr>
        <p:spPr>
          <a:xfrm>
            <a:off x="457200" y="1981200"/>
            <a:ext cx="8229600" cy="4525963"/>
          </a:xfrm>
        </p:spPr>
        <p:txBody>
          <a:bodyPr>
            <a:normAutofit/>
          </a:bodyPr>
          <a:lstStyle/>
          <a:p>
            <a:r>
              <a:rPr lang="en-US" sz="2400" dirty="0" smtClean="0"/>
              <a:t>Everyday, media reports death of a large number of persons which could be easil</a:t>
            </a:r>
            <a:r>
              <a:rPr lang="en-US" sz="2400" dirty="0" smtClean="0"/>
              <a:t>y avoided. </a:t>
            </a:r>
          </a:p>
          <a:p>
            <a:pPr marL="0" indent="0">
              <a:buNone/>
            </a:pPr>
            <a:endParaRPr lang="en-US" sz="2400" dirty="0" smtClean="0"/>
          </a:p>
          <a:p>
            <a:r>
              <a:rPr lang="en-US" sz="2400" dirty="0" smtClean="0"/>
              <a:t>The most common cause of these deaths is: road accidents (4,829 fatal accidents last year), collapse of buildings, factory fires, drowning during floods, electrocution, honor killings, aerial firing celebrations. </a:t>
            </a:r>
            <a:endParaRPr lang="en-US" sz="2400" dirty="0"/>
          </a:p>
        </p:txBody>
      </p:sp>
    </p:spTree>
    <p:extLst>
      <p:ext uri="{BB962C8B-B14F-4D97-AF65-F5344CB8AC3E}">
        <p14:creationId xmlns:p14="http://schemas.microsoft.com/office/powerpoint/2010/main" val="2677213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599"/>
            <a:ext cx="8077200" cy="62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522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p:nvPr/>
        </p:nvPicPr>
        <p:blipFill>
          <a:blip r:embed="rId2"/>
          <a:stretch>
            <a:fillRect/>
          </a:stretch>
        </p:blipFill>
        <p:spPr>
          <a:xfrm>
            <a:off x="76200" y="990600"/>
            <a:ext cx="8991600" cy="4876800"/>
          </a:xfrm>
          <a:prstGeom prst="rect">
            <a:avLst/>
          </a:prstGeom>
        </p:spPr>
      </p:pic>
    </p:spTree>
    <p:extLst>
      <p:ext uri="{BB962C8B-B14F-4D97-AF65-F5344CB8AC3E}">
        <p14:creationId xmlns:p14="http://schemas.microsoft.com/office/powerpoint/2010/main" val="22347300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4657721"/>
              </p:ext>
            </p:extLst>
          </p:nvPr>
        </p:nvGraphicFramePr>
        <p:xfrm>
          <a:off x="152400" y="152400"/>
          <a:ext cx="8915399" cy="1828800"/>
        </p:xfrm>
        <a:graphic>
          <a:graphicData uri="http://schemas.openxmlformats.org/drawingml/2006/table">
            <a:tbl>
              <a:tblPr firstRow="1" firstCol="1" bandRow="1">
                <a:tableStyleId>{5C22544A-7EE6-4342-B048-85BDC9FD1C3A}</a:tableStyleId>
              </a:tblPr>
              <a:tblGrid>
                <a:gridCol w="1777204"/>
                <a:gridCol w="1850643"/>
                <a:gridCol w="1850643"/>
                <a:gridCol w="1784549"/>
                <a:gridCol w="1652360"/>
              </a:tblGrid>
              <a:tr h="365760">
                <a:tc gridSpan="5">
                  <a:txBody>
                    <a:bodyPr/>
                    <a:lstStyle/>
                    <a:p>
                      <a:pPr marL="0" marR="0" algn="ctr">
                        <a:lnSpc>
                          <a:spcPct val="115000"/>
                        </a:lnSpc>
                        <a:spcBef>
                          <a:spcPts val="0"/>
                        </a:spcBef>
                        <a:spcAft>
                          <a:spcPts val="0"/>
                        </a:spcAft>
                      </a:pPr>
                      <a:r>
                        <a:rPr lang="en-US" sz="1600" dirty="0">
                          <a:effectLst/>
                        </a:rPr>
                        <a:t>Number of Registered Factories and Their Employment Levels, Punjab and Faisalabad</a:t>
                      </a:r>
                      <a:endParaRPr lang="en-US" sz="16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5760">
                <a:tc rowSpan="2">
                  <a:txBody>
                    <a:bodyPr/>
                    <a:lstStyle/>
                    <a:p>
                      <a:pPr marL="0" marR="0" algn="just">
                        <a:lnSpc>
                          <a:spcPct val="115000"/>
                        </a:lnSpc>
                        <a:spcBef>
                          <a:spcPts val="0"/>
                        </a:spcBef>
                        <a:spcAft>
                          <a:spcPts val="0"/>
                        </a:spcAft>
                      </a:pPr>
                      <a:r>
                        <a:rPr lang="en-US" sz="1100">
                          <a:effectLst/>
                        </a:rPr>
                        <a:t> </a:t>
                      </a:r>
                      <a:endParaRPr lang="en-US" sz="1100">
                        <a:effectLst/>
                        <a:latin typeface="Calibri"/>
                        <a:ea typeface="Calibri"/>
                        <a:cs typeface="Arial"/>
                      </a:endParaRPr>
                    </a:p>
                  </a:txBody>
                  <a:tcPr marL="68580" marR="68580" marT="0" marB="0"/>
                </a:tc>
                <a:tc gridSpan="2">
                  <a:txBody>
                    <a:bodyPr/>
                    <a:lstStyle/>
                    <a:p>
                      <a:pPr marL="0" marR="0" algn="ctr">
                        <a:lnSpc>
                          <a:spcPct val="115000"/>
                        </a:lnSpc>
                        <a:spcBef>
                          <a:spcPts val="0"/>
                        </a:spcBef>
                        <a:spcAft>
                          <a:spcPts val="0"/>
                        </a:spcAft>
                      </a:pPr>
                      <a:r>
                        <a:rPr lang="en-US" sz="1600" b="1" dirty="0">
                          <a:effectLst/>
                        </a:rPr>
                        <a:t>Punjab</a:t>
                      </a:r>
                      <a:endParaRPr lang="en-US" sz="1600" b="1" dirty="0">
                        <a:effectLst/>
                        <a:latin typeface="Calibri"/>
                        <a:ea typeface="Calibri"/>
                        <a:cs typeface="Arial"/>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600" b="1" dirty="0">
                          <a:effectLst/>
                        </a:rPr>
                        <a:t>Faisalabad</a:t>
                      </a:r>
                      <a:endParaRPr lang="en-US" sz="1600" b="1" dirty="0">
                        <a:effectLst/>
                        <a:latin typeface="Calibri"/>
                        <a:ea typeface="Calibri"/>
                        <a:cs typeface="Arial"/>
                      </a:endParaRPr>
                    </a:p>
                  </a:txBody>
                  <a:tcPr marL="68580" marR="68580" marT="0" marB="0"/>
                </a:tc>
                <a:tc hMerge="1">
                  <a:txBody>
                    <a:bodyPr/>
                    <a:lstStyle/>
                    <a:p>
                      <a:endParaRPr lang="en-US"/>
                    </a:p>
                  </a:txBody>
                  <a:tcPr/>
                </a:tc>
              </a:tr>
              <a:tr h="365760">
                <a:tc vMerge="1">
                  <a:txBody>
                    <a:bodyPr/>
                    <a:lstStyle/>
                    <a:p>
                      <a:endParaRPr lang="en-US"/>
                    </a:p>
                  </a:txBody>
                  <a:tcPr/>
                </a:tc>
                <a:tc>
                  <a:txBody>
                    <a:bodyPr/>
                    <a:lstStyle/>
                    <a:p>
                      <a:pPr marL="0" marR="0" algn="just">
                        <a:lnSpc>
                          <a:spcPct val="115000"/>
                        </a:lnSpc>
                        <a:spcBef>
                          <a:spcPts val="0"/>
                        </a:spcBef>
                        <a:spcAft>
                          <a:spcPts val="0"/>
                        </a:spcAft>
                      </a:pPr>
                      <a:r>
                        <a:rPr lang="en-US" sz="1600" b="1" dirty="0">
                          <a:effectLst/>
                        </a:rPr>
                        <a:t>1998</a:t>
                      </a:r>
                      <a:endParaRPr lang="en-US" sz="1600" b="1" dirty="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b="1">
                          <a:effectLst/>
                        </a:rPr>
                        <a:t>2016</a:t>
                      </a:r>
                      <a:endParaRPr lang="en-US" sz="1600" b="1">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b="1">
                          <a:effectLst/>
                        </a:rPr>
                        <a:t>1998</a:t>
                      </a:r>
                      <a:endParaRPr lang="en-US" sz="1600" b="1">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b="1" dirty="0">
                          <a:effectLst/>
                        </a:rPr>
                        <a:t>2016</a:t>
                      </a:r>
                      <a:endParaRPr lang="en-US" sz="1600" b="1" dirty="0">
                        <a:effectLst/>
                        <a:latin typeface="Calibri"/>
                        <a:ea typeface="Calibri"/>
                        <a:cs typeface="Arial"/>
                      </a:endParaRPr>
                    </a:p>
                  </a:txBody>
                  <a:tcPr marL="68580" marR="68580" marT="0" marB="0"/>
                </a:tc>
              </a:tr>
              <a:tr h="365760">
                <a:tc>
                  <a:txBody>
                    <a:bodyPr/>
                    <a:lstStyle/>
                    <a:p>
                      <a:pPr marL="0" marR="0" algn="just">
                        <a:lnSpc>
                          <a:spcPct val="115000"/>
                        </a:lnSpc>
                        <a:spcBef>
                          <a:spcPts val="0"/>
                        </a:spcBef>
                        <a:spcAft>
                          <a:spcPts val="0"/>
                        </a:spcAft>
                      </a:pPr>
                      <a:r>
                        <a:rPr lang="en-US" sz="1600">
                          <a:effectLst/>
                        </a:rPr>
                        <a:t>No. of Factories</a:t>
                      </a:r>
                      <a:endParaRPr lang="en-US" sz="160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dirty="0">
                          <a:effectLst/>
                        </a:rPr>
                        <a:t>6,396</a:t>
                      </a:r>
                      <a:endParaRPr lang="en-US" sz="1600" dirty="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a:effectLst/>
                        </a:rPr>
                        <a:t>13,824</a:t>
                      </a:r>
                      <a:endParaRPr lang="en-US" sz="160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a:effectLst/>
                        </a:rPr>
                        <a:t>750</a:t>
                      </a:r>
                      <a:endParaRPr lang="en-US" sz="160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a:effectLst/>
                        </a:rPr>
                        <a:t>2,313</a:t>
                      </a:r>
                      <a:endParaRPr lang="en-US" sz="1600">
                        <a:effectLst/>
                        <a:latin typeface="Calibri"/>
                        <a:ea typeface="Calibri"/>
                        <a:cs typeface="Arial"/>
                      </a:endParaRPr>
                    </a:p>
                  </a:txBody>
                  <a:tcPr marL="68580" marR="68580" marT="0" marB="0"/>
                </a:tc>
              </a:tr>
              <a:tr h="365760">
                <a:tc>
                  <a:txBody>
                    <a:bodyPr/>
                    <a:lstStyle/>
                    <a:p>
                      <a:pPr marL="0" marR="0" algn="just">
                        <a:lnSpc>
                          <a:spcPct val="115000"/>
                        </a:lnSpc>
                        <a:spcBef>
                          <a:spcPts val="0"/>
                        </a:spcBef>
                        <a:spcAft>
                          <a:spcPts val="0"/>
                        </a:spcAft>
                      </a:pPr>
                      <a:r>
                        <a:rPr lang="en-US" sz="1600" dirty="0">
                          <a:effectLst/>
                        </a:rPr>
                        <a:t>Employment Levels</a:t>
                      </a:r>
                      <a:endParaRPr lang="en-US" sz="1600" dirty="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a:effectLst/>
                        </a:rPr>
                        <a:t>545,379</a:t>
                      </a:r>
                      <a:endParaRPr lang="en-US" sz="160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a:effectLst/>
                        </a:rPr>
                        <a:t>1,034,349</a:t>
                      </a:r>
                      <a:endParaRPr lang="en-US" sz="160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a:effectLst/>
                        </a:rPr>
                        <a:t>80,738</a:t>
                      </a:r>
                      <a:endParaRPr lang="en-US" sz="1600">
                        <a:effectLst/>
                        <a:latin typeface="Calibri"/>
                        <a:ea typeface="Calibri"/>
                        <a:cs typeface="Arial"/>
                      </a:endParaRPr>
                    </a:p>
                  </a:txBody>
                  <a:tcPr marL="68580" marR="68580" marT="0" marB="0"/>
                </a:tc>
                <a:tc>
                  <a:txBody>
                    <a:bodyPr/>
                    <a:lstStyle/>
                    <a:p>
                      <a:pPr marL="0" marR="0" algn="just">
                        <a:lnSpc>
                          <a:spcPct val="115000"/>
                        </a:lnSpc>
                        <a:spcBef>
                          <a:spcPts val="0"/>
                        </a:spcBef>
                        <a:spcAft>
                          <a:spcPts val="0"/>
                        </a:spcAft>
                      </a:pPr>
                      <a:r>
                        <a:rPr lang="en-US" sz="1600" dirty="0">
                          <a:effectLst/>
                        </a:rPr>
                        <a:t>197,149</a:t>
                      </a:r>
                      <a:endParaRPr lang="en-US" sz="1600" dirty="0">
                        <a:effectLst/>
                        <a:latin typeface="Calibri"/>
                        <a:ea typeface="Calibri"/>
                        <a:cs typeface="Arial"/>
                      </a:endParaRPr>
                    </a:p>
                  </a:txBody>
                  <a:tcPr marL="68580" marR="68580" marT="0" marB="0"/>
                </a:tc>
              </a:tr>
            </a:tbl>
          </a:graphicData>
        </a:graphic>
      </p:graphicFrame>
      <p:pic>
        <p:nvPicPr>
          <p:cNvPr id="5" name="Picture 4"/>
          <p:cNvPicPr/>
          <p:nvPr/>
        </p:nvPicPr>
        <p:blipFill>
          <a:blip r:embed="rId2"/>
          <a:stretch>
            <a:fillRect/>
          </a:stretch>
        </p:blipFill>
        <p:spPr>
          <a:xfrm>
            <a:off x="1608221" y="2209800"/>
            <a:ext cx="5844540" cy="5151120"/>
          </a:xfrm>
          <a:prstGeom prst="rect">
            <a:avLst/>
          </a:prstGeom>
        </p:spPr>
      </p:pic>
      <p:sp>
        <p:nvSpPr>
          <p:cNvPr id="6" name="Rectangle 5"/>
          <p:cNvSpPr/>
          <p:nvPr/>
        </p:nvSpPr>
        <p:spPr>
          <a:xfrm>
            <a:off x="1676400" y="2743200"/>
            <a:ext cx="5715000" cy="609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76400" y="5638800"/>
            <a:ext cx="5715000" cy="11430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6693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228600" y="165233"/>
            <a:ext cx="8574505" cy="6553200"/>
          </a:xfrm>
          <a:prstGeom prst="rect">
            <a:avLst/>
          </a:prstGeom>
        </p:spPr>
      </p:pic>
    </p:spTree>
    <p:extLst>
      <p:ext uri="{BB962C8B-B14F-4D97-AF65-F5344CB8AC3E}">
        <p14:creationId xmlns:p14="http://schemas.microsoft.com/office/powerpoint/2010/main" val="13822407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normAutofit fontScale="55000" lnSpcReduction="20000"/>
          </a:bodyPr>
          <a:lstStyle/>
          <a:p>
            <a:r>
              <a:rPr lang="en-US" dirty="0"/>
              <a:t>Employment is a key challenge in Pakistan. While its unemployment rate is low at 6.0%, the quality of employment is not high. Among the employed people, three-quarters work in informal sectors; 36% and 24% are self-employed and family workers, respectively; and only 12% are wage workers with a written contract (Pakistan Bureau of Statistics, 2015; </a:t>
            </a:r>
            <a:r>
              <a:rPr lang="en-US" dirty="0" err="1"/>
              <a:t>Bossavie</a:t>
            </a:r>
            <a:r>
              <a:rPr lang="en-US" dirty="0"/>
              <a:t> et al., 2018). </a:t>
            </a:r>
            <a:endParaRPr lang="en-US" dirty="0" smtClean="0"/>
          </a:p>
          <a:p>
            <a:pPr marL="0" indent="0">
              <a:buNone/>
            </a:pPr>
            <a:endParaRPr lang="en-US" dirty="0"/>
          </a:p>
          <a:p>
            <a:r>
              <a:rPr lang="en-US" dirty="0"/>
              <a:t>The youth, despite being more educated, face a three times higher unemployment rate and are more likely to work in informal sectors than older people (</a:t>
            </a:r>
            <a:r>
              <a:rPr lang="en-US" dirty="0" err="1"/>
              <a:t>Bossavie</a:t>
            </a:r>
            <a:r>
              <a:rPr lang="en-US" dirty="0"/>
              <a:t> et al., 2018</a:t>
            </a:r>
            <a:r>
              <a:rPr lang="en-US" dirty="0" smtClean="0"/>
              <a:t>).</a:t>
            </a:r>
          </a:p>
          <a:p>
            <a:pPr marL="0" indent="0">
              <a:buNone/>
            </a:pPr>
            <a:endParaRPr lang="en-US" dirty="0"/>
          </a:p>
          <a:p>
            <a:r>
              <a:rPr lang="en-US" dirty="0"/>
              <a:t>Facing a youth bulge—a large influx of a young labor force—in coming years, the Pakistani economy needs to create more jobs by taking advantage of the relatively well-educated young labor force. However, the higher unemployment rate of the educated young labor force raises the concern that skill development in the current education and training system does not respond well to skill demands in industries</a:t>
            </a:r>
            <a:r>
              <a:rPr lang="en-US" dirty="0" smtClean="0"/>
              <a:t>.</a:t>
            </a:r>
          </a:p>
          <a:p>
            <a:endParaRPr lang="en-US" dirty="0"/>
          </a:p>
          <a:p>
            <a:pPr marL="0" indent="0">
              <a:buNone/>
            </a:pPr>
            <a:r>
              <a:rPr lang="en-US" dirty="0" smtClean="0"/>
              <a:t>Source: World Bank</a:t>
            </a:r>
            <a:endParaRPr lang="en-US" dirty="0"/>
          </a:p>
          <a:p>
            <a:endParaRPr lang="en-US" dirty="0"/>
          </a:p>
        </p:txBody>
      </p:sp>
    </p:spTree>
    <p:extLst>
      <p:ext uri="{BB962C8B-B14F-4D97-AF65-F5344CB8AC3E}">
        <p14:creationId xmlns:p14="http://schemas.microsoft.com/office/powerpoint/2010/main" val="9914313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Table Depths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8963589"/>
              </p:ext>
            </p:extLst>
          </p:nvPr>
        </p:nvGraphicFramePr>
        <p:xfrm>
          <a:off x="228601" y="1828802"/>
          <a:ext cx="8610598" cy="3352800"/>
        </p:xfrm>
        <a:graphic>
          <a:graphicData uri="http://schemas.openxmlformats.org/drawingml/2006/table">
            <a:tbl>
              <a:tblPr firstRow="1" firstCol="1" bandRow="1">
                <a:tableStyleId>{5C22544A-7EE6-4342-B048-85BDC9FD1C3A}</a:tableStyleId>
              </a:tblPr>
              <a:tblGrid>
                <a:gridCol w="1229519"/>
                <a:gridCol w="1229519"/>
                <a:gridCol w="1230312"/>
                <a:gridCol w="1230312"/>
                <a:gridCol w="1230312"/>
                <a:gridCol w="1230312"/>
                <a:gridCol w="1230312"/>
              </a:tblGrid>
              <a:tr h="303084">
                <a:tc gridSpan="7">
                  <a:txBody>
                    <a:bodyPr/>
                    <a:lstStyle/>
                    <a:p>
                      <a:pPr marL="0" marR="0" algn="ctr">
                        <a:lnSpc>
                          <a:spcPct val="115000"/>
                        </a:lnSpc>
                        <a:spcBef>
                          <a:spcPts val="0"/>
                        </a:spcBef>
                        <a:spcAft>
                          <a:spcPts val="0"/>
                        </a:spcAft>
                      </a:pPr>
                      <a:r>
                        <a:rPr lang="en-US" sz="1600" dirty="0">
                          <a:effectLst/>
                        </a:rPr>
                        <a:t>Water Table Depths, Pakistan and Punjab</a:t>
                      </a:r>
                      <a:endParaRPr lang="en-US" sz="16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3084">
                <a:tc rowSpan="3">
                  <a:txBody>
                    <a:bodyPr/>
                    <a:lstStyle/>
                    <a:p>
                      <a:pPr marL="0" marR="0" algn="ctr">
                        <a:lnSpc>
                          <a:spcPct val="115000"/>
                        </a:lnSpc>
                        <a:spcBef>
                          <a:spcPts val="0"/>
                        </a:spcBef>
                        <a:spcAft>
                          <a:spcPts val="0"/>
                        </a:spcAft>
                      </a:pPr>
                      <a:r>
                        <a:rPr lang="en-US" sz="1600" dirty="0">
                          <a:effectLst/>
                        </a:rPr>
                        <a:t>Water Table Depths</a:t>
                      </a:r>
                      <a:endParaRPr lang="en-US" sz="1600" dirty="0">
                        <a:effectLst/>
                        <a:latin typeface="Calibri"/>
                        <a:ea typeface="Calibri"/>
                        <a:cs typeface="Arial"/>
                      </a:endParaRPr>
                    </a:p>
                  </a:txBody>
                  <a:tcPr marL="68580" marR="68580" marT="0" marB="0"/>
                </a:tc>
                <a:tc gridSpan="6">
                  <a:txBody>
                    <a:bodyPr/>
                    <a:lstStyle/>
                    <a:p>
                      <a:pPr marL="0" marR="0" algn="ctr">
                        <a:lnSpc>
                          <a:spcPct val="115000"/>
                        </a:lnSpc>
                        <a:spcBef>
                          <a:spcPts val="0"/>
                        </a:spcBef>
                        <a:spcAft>
                          <a:spcPts val="0"/>
                        </a:spcAft>
                      </a:pPr>
                      <a:r>
                        <a:rPr lang="en-US" sz="1400" b="1" dirty="0">
                          <a:effectLst/>
                        </a:rPr>
                        <a:t>Area Occupied (Thousand Hectares)</a:t>
                      </a:r>
                      <a:endParaRPr lang="en-US" sz="1400" b="1"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3084">
                <a:tc vMerge="1">
                  <a:txBody>
                    <a:bodyPr/>
                    <a:lstStyle/>
                    <a:p>
                      <a:endParaRPr lang="en-US"/>
                    </a:p>
                  </a:txBody>
                  <a:tcPr/>
                </a:tc>
                <a:tc gridSpan="3">
                  <a:txBody>
                    <a:bodyPr/>
                    <a:lstStyle/>
                    <a:p>
                      <a:pPr marL="0" marR="0" algn="ctr">
                        <a:lnSpc>
                          <a:spcPct val="115000"/>
                        </a:lnSpc>
                        <a:spcBef>
                          <a:spcPts val="0"/>
                        </a:spcBef>
                        <a:spcAft>
                          <a:spcPts val="0"/>
                        </a:spcAft>
                      </a:pPr>
                      <a:r>
                        <a:rPr lang="en-US" sz="1400" b="1" dirty="0">
                          <a:effectLst/>
                        </a:rPr>
                        <a:t>2001</a:t>
                      </a:r>
                      <a:endParaRPr lang="en-US" sz="1400" b="1"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400" b="1">
                          <a:effectLst/>
                        </a:rPr>
                        <a:t>2015</a:t>
                      </a:r>
                      <a:endParaRPr lang="en-US" sz="1400" b="1">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r>
              <a:tr h="625044">
                <a:tc vMerge="1">
                  <a:txBody>
                    <a:bodyPr/>
                    <a:lstStyle/>
                    <a:p>
                      <a:endParaRPr lang="en-US"/>
                    </a:p>
                  </a:txBody>
                  <a:tcPr/>
                </a:tc>
                <a:tc>
                  <a:txBody>
                    <a:bodyPr/>
                    <a:lstStyle/>
                    <a:p>
                      <a:pPr marL="0" marR="0" algn="ctr">
                        <a:lnSpc>
                          <a:spcPct val="115000"/>
                        </a:lnSpc>
                        <a:spcBef>
                          <a:spcPts val="0"/>
                        </a:spcBef>
                        <a:spcAft>
                          <a:spcPts val="0"/>
                        </a:spcAft>
                      </a:pPr>
                      <a:r>
                        <a:rPr lang="en-US" sz="1400" b="1" dirty="0">
                          <a:effectLst/>
                        </a:rPr>
                        <a:t>Pakistan</a:t>
                      </a:r>
                      <a:endParaRPr lang="en-US" sz="14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Punjab</a:t>
                      </a:r>
                      <a:endParaRPr lang="en-US" sz="14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 Share of Punjab</a:t>
                      </a:r>
                      <a:endParaRPr lang="en-US" sz="14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Pakistan</a:t>
                      </a:r>
                      <a:endParaRPr lang="en-US" sz="14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Punjab</a:t>
                      </a:r>
                      <a:endParaRPr lang="en-US" sz="14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400" b="1" dirty="0">
                          <a:effectLst/>
                        </a:rPr>
                        <a:t>% Share of Punjab</a:t>
                      </a:r>
                      <a:endParaRPr lang="en-US" sz="1400" b="1" dirty="0">
                        <a:effectLst/>
                        <a:latin typeface="Calibri"/>
                        <a:ea typeface="Calibri"/>
                        <a:cs typeface="Arial"/>
                      </a:endParaRPr>
                    </a:p>
                  </a:txBody>
                  <a:tcPr marL="68580" marR="68580" marT="0" marB="0"/>
                </a:tc>
              </a:tr>
              <a:tr h="303084">
                <a:tc>
                  <a:txBody>
                    <a:bodyPr/>
                    <a:lstStyle/>
                    <a:p>
                      <a:pPr marL="0" marR="0">
                        <a:lnSpc>
                          <a:spcPct val="115000"/>
                        </a:lnSpc>
                        <a:spcBef>
                          <a:spcPts val="0"/>
                        </a:spcBef>
                        <a:spcAft>
                          <a:spcPts val="0"/>
                        </a:spcAft>
                      </a:pPr>
                      <a:r>
                        <a:rPr lang="en-US" sz="1600" dirty="0">
                          <a:effectLst/>
                        </a:rPr>
                        <a:t>Total</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20,165</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12,835</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63.7</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16,685</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9,964</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59.7</a:t>
                      </a:r>
                      <a:endParaRPr lang="en-US" sz="1600">
                        <a:effectLst/>
                        <a:latin typeface="Calibri"/>
                        <a:ea typeface="Calibri"/>
                        <a:cs typeface="Arial"/>
                      </a:endParaRPr>
                    </a:p>
                  </a:txBody>
                  <a:tcPr marL="68580" marR="68580" marT="0" marB="0"/>
                </a:tc>
              </a:tr>
              <a:tr h="303084">
                <a:tc>
                  <a:txBody>
                    <a:bodyPr/>
                    <a:lstStyle/>
                    <a:p>
                      <a:pPr marL="0" marR="0">
                        <a:lnSpc>
                          <a:spcPct val="115000"/>
                        </a:lnSpc>
                        <a:spcBef>
                          <a:spcPts val="0"/>
                        </a:spcBef>
                        <a:spcAft>
                          <a:spcPts val="0"/>
                        </a:spcAft>
                      </a:pPr>
                      <a:r>
                        <a:rPr lang="en-US" sz="1600" dirty="0">
                          <a:effectLst/>
                        </a:rPr>
                        <a:t>0-150 </a:t>
                      </a:r>
                      <a:r>
                        <a:rPr lang="en-US" sz="1600" dirty="0" err="1">
                          <a:effectLst/>
                        </a:rPr>
                        <a:t>cms</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3052</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293</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19.1</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1,548</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a:effectLst/>
                        </a:rPr>
                        <a:t>298</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19.3</a:t>
                      </a:r>
                      <a:endParaRPr lang="en-US" sz="1600">
                        <a:effectLst/>
                        <a:latin typeface="Calibri"/>
                        <a:ea typeface="Calibri"/>
                        <a:cs typeface="Arial"/>
                      </a:endParaRPr>
                    </a:p>
                  </a:txBody>
                  <a:tcPr marL="68580" marR="68580" marT="0" marB="0"/>
                </a:tc>
              </a:tr>
              <a:tr h="303084">
                <a:tc>
                  <a:txBody>
                    <a:bodyPr/>
                    <a:lstStyle/>
                    <a:p>
                      <a:pPr marL="0" marR="0">
                        <a:lnSpc>
                          <a:spcPct val="115000"/>
                        </a:lnSpc>
                        <a:spcBef>
                          <a:spcPts val="0"/>
                        </a:spcBef>
                        <a:spcAft>
                          <a:spcPts val="0"/>
                        </a:spcAft>
                      </a:pPr>
                      <a:r>
                        <a:rPr lang="en-US" sz="1600" dirty="0">
                          <a:effectLst/>
                        </a:rPr>
                        <a:t>150-300 </a:t>
                      </a:r>
                      <a:r>
                        <a:rPr lang="en-US" sz="1600" dirty="0" err="1">
                          <a:effectLst/>
                        </a:rPr>
                        <a:t>cms</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3516</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smtClean="0">
                          <a:effectLst/>
                        </a:rPr>
                        <a:t>1,720</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48.9</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5,597</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a:effectLst/>
                        </a:rPr>
                        <a:t>1,397</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25.0</a:t>
                      </a:r>
                      <a:endParaRPr lang="en-US" sz="1600">
                        <a:effectLst/>
                        <a:latin typeface="Calibri"/>
                        <a:ea typeface="Calibri"/>
                        <a:cs typeface="Arial"/>
                      </a:endParaRPr>
                    </a:p>
                  </a:txBody>
                  <a:tcPr marL="68580" marR="68580" marT="0" marB="0"/>
                </a:tc>
              </a:tr>
              <a:tr h="303084">
                <a:tc>
                  <a:txBody>
                    <a:bodyPr/>
                    <a:lstStyle/>
                    <a:p>
                      <a:pPr marL="0" marR="0">
                        <a:lnSpc>
                          <a:spcPct val="115000"/>
                        </a:lnSpc>
                        <a:spcBef>
                          <a:spcPts val="0"/>
                        </a:spcBef>
                        <a:spcAft>
                          <a:spcPts val="0"/>
                        </a:spcAft>
                      </a:pPr>
                      <a:r>
                        <a:rPr lang="en-US" sz="1600" dirty="0">
                          <a:effectLst/>
                        </a:rPr>
                        <a:t>300-450 </a:t>
                      </a:r>
                      <a:r>
                        <a:rPr lang="en-US" sz="1600" dirty="0" err="1">
                          <a:effectLst/>
                        </a:rPr>
                        <a:t>cms</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3924</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smtClean="0">
                          <a:effectLst/>
                        </a:rPr>
                        <a:t>2,999</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76.4</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2,437</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a:effectLst/>
                        </a:rPr>
                        <a:t>1,864</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76.5</a:t>
                      </a:r>
                      <a:endParaRPr lang="en-US" sz="1600">
                        <a:effectLst/>
                        <a:latin typeface="Calibri"/>
                        <a:ea typeface="Calibri"/>
                        <a:cs typeface="Arial"/>
                      </a:endParaRPr>
                    </a:p>
                  </a:txBody>
                  <a:tcPr marL="68580" marR="68580" marT="0" marB="0"/>
                </a:tc>
              </a:tr>
              <a:tr h="303084">
                <a:tc>
                  <a:txBody>
                    <a:bodyPr/>
                    <a:lstStyle/>
                    <a:p>
                      <a:pPr marL="0" marR="0">
                        <a:lnSpc>
                          <a:spcPct val="115000"/>
                        </a:lnSpc>
                        <a:spcBef>
                          <a:spcPts val="0"/>
                        </a:spcBef>
                        <a:spcAft>
                          <a:spcPts val="0"/>
                        </a:spcAft>
                      </a:pPr>
                      <a:r>
                        <a:rPr lang="en-US" sz="1600" dirty="0">
                          <a:effectLst/>
                        </a:rPr>
                        <a:t>450-600 </a:t>
                      </a:r>
                      <a:r>
                        <a:rPr lang="en-US" sz="1600" dirty="0" err="1">
                          <a:effectLst/>
                        </a:rPr>
                        <a:t>cms</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3740</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smtClean="0">
                          <a:effectLst/>
                        </a:rPr>
                        <a:t>3,293</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88.1</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1,669</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a:effectLst/>
                        </a:rPr>
                        <a:t>1,270</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76.1</a:t>
                      </a:r>
                      <a:endParaRPr lang="en-US" sz="1600">
                        <a:effectLst/>
                        <a:latin typeface="Calibri"/>
                        <a:ea typeface="Calibri"/>
                        <a:cs typeface="Arial"/>
                      </a:endParaRPr>
                    </a:p>
                  </a:txBody>
                  <a:tcPr marL="68580" marR="68580" marT="0" marB="0"/>
                </a:tc>
              </a:tr>
              <a:tr h="303084">
                <a:tc>
                  <a:txBody>
                    <a:bodyPr/>
                    <a:lstStyle/>
                    <a:p>
                      <a:pPr marL="0" marR="0">
                        <a:lnSpc>
                          <a:spcPct val="115000"/>
                        </a:lnSpc>
                        <a:spcBef>
                          <a:spcPts val="0"/>
                        </a:spcBef>
                        <a:spcAft>
                          <a:spcPts val="0"/>
                        </a:spcAft>
                      </a:pPr>
                      <a:r>
                        <a:rPr lang="en-US" sz="1600" dirty="0">
                          <a:effectLst/>
                        </a:rPr>
                        <a:t>&gt; 600 </a:t>
                      </a:r>
                      <a:r>
                        <a:rPr lang="en-US" sz="1600" dirty="0" err="1">
                          <a:effectLst/>
                        </a:rPr>
                        <a:t>cms</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5933</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smtClean="0">
                          <a:effectLst/>
                        </a:rPr>
                        <a:t>4,530</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76.4</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a:effectLst/>
                        </a:rPr>
                        <a:t>5,434</a:t>
                      </a:r>
                      <a:endParaRPr lang="en-US" sz="16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a:effectLst/>
                        </a:rPr>
                        <a:t>5,135</a:t>
                      </a:r>
                      <a:endParaRPr lang="en-US" sz="16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600" dirty="0">
                          <a:effectLst/>
                        </a:rPr>
                        <a:t>94.5</a:t>
                      </a:r>
                      <a:endParaRPr lang="en-US" sz="160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4217901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609600" y="76200"/>
            <a:ext cx="7848600" cy="6553200"/>
          </a:xfrm>
          <a:prstGeom prst="rect">
            <a:avLst/>
          </a:prstGeom>
        </p:spPr>
      </p:pic>
    </p:spTree>
    <p:extLst>
      <p:ext uri="{BB962C8B-B14F-4D97-AF65-F5344CB8AC3E}">
        <p14:creationId xmlns:p14="http://schemas.microsoft.com/office/powerpoint/2010/main" val="2817818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tretch>
            <a:fillRect/>
          </a:stretch>
        </p:blipFill>
        <p:spPr>
          <a:xfrm>
            <a:off x="914400" y="76200"/>
            <a:ext cx="7086600" cy="6705600"/>
          </a:xfrm>
          <a:prstGeom prst="rect">
            <a:avLst/>
          </a:prstGeom>
        </p:spPr>
      </p:pic>
    </p:spTree>
    <p:extLst>
      <p:ext uri="{BB962C8B-B14F-4D97-AF65-F5344CB8AC3E}">
        <p14:creationId xmlns:p14="http://schemas.microsoft.com/office/powerpoint/2010/main" val="28663988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00096968"/>
              </p:ext>
            </p:extLst>
          </p:nvPr>
        </p:nvGraphicFramePr>
        <p:xfrm>
          <a:off x="152400" y="150575"/>
          <a:ext cx="8686802" cy="6684966"/>
        </p:xfrm>
        <a:graphic>
          <a:graphicData uri="http://schemas.openxmlformats.org/drawingml/2006/table">
            <a:tbl>
              <a:tblPr firstRow="1" firstCol="1" bandRow="1">
                <a:tableStyleId>{5C22544A-7EE6-4342-B048-85BDC9FD1C3A}</a:tableStyleId>
              </a:tblPr>
              <a:tblGrid>
                <a:gridCol w="1157515"/>
                <a:gridCol w="835478"/>
                <a:gridCol w="836386"/>
                <a:gridCol w="836386"/>
                <a:gridCol w="836386"/>
                <a:gridCol w="836386"/>
                <a:gridCol w="836386"/>
                <a:gridCol w="837293"/>
                <a:gridCol w="837293"/>
                <a:gridCol w="837293"/>
              </a:tblGrid>
              <a:tr h="277064">
                <a:tc gridSpan="10">
                  <a:txBody>
                    <a:bodyPr/>
                    <a:lstStyle/>
                    <a:p>
                      <a:pPr marL="0" marR="0" algn="ctr">
                        <a:lnSpc>
                          <a:spcPct val="115000"/>
                        </a:lnSpc>
                        <a:spcBef>
                          <a:spcPts val="0"/>
                        </a:spcBef>
                        <a:spcAft>
                          <a:spcPts val="0"/>
                        </a:spcAft>
                      </a:pPr>
                      <a:r>
                        <a:rPr lang="en-US" sz="1600" dirty="0">
                          <a:effectLst/>
                        </a:rPr>
                        <a:t>Percentage Distribution of Households by Type of Toilet</a:t>
                      </a:r>
                      <a:endParaRPr lang="en-US" sz="1600" dirty="0">
                        <a:effectLst/>
                        <a:latin typeface="Calibri"/>
                        <a:ea typeface="Calibri"/>
                        <a:cs typeface="Arial"/>
                      </a:endParaRPr>
                    </a:p>
                  </a:txBody>
                  <a:tcPr marL="50313" marR="5031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9997">
                <a:tc>
                  <a:txBody>
                    <a:bodyPr/>
                    <a:lstStyle/>
                    <a:p>
                      <a:pPr marL="0" marR="0" algn="ctr">
                        <a:lnSpc>
                          <a:spcPct val="115000"/>
                        </a:lnSpc>
                        <a:spcBef>
                          <a:spcPts val="0"/>
                        </a:spcBef>
                        <a:spcAft>
                          <a:spcPts val="0"/>
                        </a:spcAft>
                      </a:pPr>
                      <a:r>
                        <a:rPr lang="en-US" sz="1200" dirty="0">
                          <a:effectLst/>
                        </a:rPr>
                        <a:t>Area</a:t>
                      </a:r>
                      <a:endParaRPr lang="en-US" sz="1200" dirty="0">
                        <a:effectLst/>
                        <a:latin typeface="Calibri"/>
                        <a:ea typeface="Calibri"/>
                        <a:cs typeface="Arial"/>
                      </a:endParaRPr>
                    </a:p>
                  </a:txBody>
                  <a:tcPr marL="50313" marR="50313" marT="0" marB="0"/>
                </a:tc>
                <a:tc gridSpan="3">
                  <a:txBody>
                    <a:bodyPr/>
                    <a:lstStyle/>
                    <a:p>
                      <a:pPr marL="0" marR="0" algn="ctr">
                        <a:lnSpc>
                          <a:spcPct val="115000"/>
                        </a:lnSpc>
                        <a:spcBef>
                          <a:spcPts val="0"/>
                        </a:spcBef>
                        <a:spcAft>
                          <a:spcPts val="0"/>
                        </a:spcAft>
                      </a:pPr>
                      <a:r>
                        <a:rPr lang="en-US" sz="1200" b="1">
                          <a:effectLst/>
                        </a:rPr>
                        <a:t>Flush</a:t>
                      </a:r>
                      <a:endParaRPr lang="en-US" sz="1200" b="1">
                        <a:effectLst/>
                        <a:latin typeface="Calibri"/>
                        <a:ea typeface="Calibri"/>
                        <a:cs typeface="Arial"/>
                      </a:endParaRPr>
                    </a:p>
                  </a:txBody>
                  <a:tcPr marL="50313" marR="50313"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b="1">
                          <a:effectLst/>
                        </a:rPr>
                        <a:t>Non Flush</a:t>
                      </a:r>
                      <a:endParaRPr lang="en-US" sz="1200" b="1">
                        <a:effectLst/>
                        <a:latin typeface="Calibri"/>
                        <a:ea typeface="Calibri"/>
                        <a:cs typeface="Arial"/>
                      </a:endParaRPr>
                    </a:p>
                  </a:txBody>
                  <a:tcPr marL="50313" marR="50313"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b="1">
                          <a:effectLst/>
                        </a:rPr>
                        <a:t>No Toilet</a:t>
                      </a:r>
                      <a:endParaRPr lang="en-US" sz="1200" b="1">
                        <a:effectLst/>
                        <a:latin typeface="Calibri"/>
                        <a:ea typeface="Calibri"/>
                        <a:cs typeface="Arial"/>
                      </a:endParaRPr>
                    </a:p>
                  </a:txBody>
                  <a:tcPr marL="50313" marR="50313" marT="0" marB="0"/>
                </a:tc>
                <a:tc hMerge="1">
                  <a:txBody>
                    <a:bodyPr/>
                    <a:lstStyle/>
                    <a:p>
                      <a:endParaRPr lang="en-US"/>
                    </a:p>
                  </a:txBody>
                  <a:tcPr/>
                </a:tc>
                <a:tc hMerge="1">
                  <a:txBody>
                    <a:bodyPr/>
                    <a:lstStyle/>
                    <a:p>
                      <a:endParaRPr lang="en-US"/>
                    </a:p>
                  </a:txBody>
                  <a:tcPr/>
                </a:tc>
              </a:tr>
              <a:tr h="199997">
                <a:tc>
                  <a:txBody>
                    <a:bodyPr/>
                    <a:lstStyle/>
                    <a:p>
                      <a:pPr marL="0" marR="0" algn="ctr">
                        <a:lnSpc>
                          <a:spcPct val="115000"/>
                        </a:lnSpc>
                        <a:spcBef>
                          <a:spcPts val="0"/>
                        </a:spcBef>
                        <a:spcAft>
                          <a:spcPts val="0"/>
                        </a:spcAft>
                      </a:pPr>
                      <a:r>
                        <a:rPr lang="en-US" sz="1200">
                          <a:effectLst/>
                        </a:rPr>
                        <a:t> </a:t>
                      </a:r>
                      <a:endParaRPr lang="en-US" sz="1200">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Urban</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Rural</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dirty="0">
                          <a:effectLst/>
                        </a:rPr>
                        <a:t>Total</a:t>
                      </a:r>
                      <a:endParaRPr lang="en-US" sz="1200" b="1" dirty="0">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Urban</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Rural</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Total</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Urban</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a:effectLst/>
                        </a:rPr>
                        <a:t>Rural</a:t>
                      </a:r>
                      <a:endParaRPr lang="en-US" sz="1200" b="1">
                        <a:effectLst/>
                        <a:latin typeface="Calibri"/>
                        <a:ea typeface="Calibri"/>
                        <a:cs typeface="Arial"/>
                      </a:endParaRPr>
                    </a:p>
                  </a:txBody>
                  <a:tcPr marL="50313" marR="50313" marT="0" marB="0"/>
                </a:tc>
                <a:tc>
                  <a:txBody>
                    <a:bodyPr/>
                    <a:lstStyle/>
                    <a:p>
                      <a:pPr marL="0" marR="0" algn="ctr">
                        <a:lnSpc>
                          <a:spcPct val="115000"/>
                        </a:lnSpc>
                        <a:spcBef>
                          <a:spcPts val="0"/>
                        </a:spcBef>
                        <a:spcAft>
                          <a:spcPts val="0"/>
                        </a:spcAft>
                      </a:pPr>
                      <a:r>
                        <a:rPr lang="en-US" sz="1200" b="1" dirty="0">
                          <a:effectLst/>
                        </a:rPr>
                        <a:t>Total</a:t>
                      </a:r>
                      <a:endParaRPr lang="en-US" sz="1200" b="1" dirty="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Pakistan 2004-05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86</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54</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26</a:t>
                      </a:r>
                      <a:endParaRPr lang="en-US" sz="1400" dirty="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Pakistan 2014-15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60</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13</a:t>
                      </a:r>
                      <a:endParaRPr lang="en-US" sz="1400">
                        <a:effectLst/>
                        <a:latin typeface="Calibri"/>
                        <a:ea typeface="Calibri"/>
                        <a:cs typeface="Arial"/>
                      </a:endParaRPr>
                    </a:p>
                  </a:txBody>
                  <a:tcPr marL="50313" marR="50313" marT="0" marB="0"/>
                </a:tc>
              </a:tr>
              <a:tr h="199997">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Punjab 2004-05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2</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11</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Punjab 2014-15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79</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6</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24</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16</a:t>
                      </a:r>
                      <a:endParaRPr lang="en-US" sz="1400">
                        <a:effectLst/>
                        <a:latin typeface="Calibri"/>
                        <a:ea typeface="Calibri"/>
                        <a:cs typeface="Arial"/>
                      </a:endParaRPr>
                    </a:p>
                  </a:txBody>
                  <a:tcPr marL="50313" marR="50313" marT="0" marB="0"/>
                </a:tc>
              </a:tr>
              <a:tr h="199997">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Sindh 2004-05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88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56</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5</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27</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16</a:t>
                      </a:r>
                      <a:endParaRPr lang="en-US" sz="1400" dirty="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Sindh 2014-15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97</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16</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17</a:t>
                      </a:r>
                      <a:endParaRPr lang="en-US" sz="1400">
                        <a:effectLst/>
                        <a:latin typeface="Calibri"/>
                        <a:ea typeface="Calibri"/>
                        <a:cs typeface="Arial"/>
                      </a:endParaRPr>
                    </a:p>
                  </a:txBody>
                  <a:tcPr marL="50313" marR="50313" marT="0" marB="0"/>
                </a:tc>
              </a:tr>
              <a:tr h="199997">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KPK 2004-05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81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24</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KPK 2014-15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15</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14</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12</a:t>
                      </a:r>
                      <a:endParaRPr lang="en-US" sz="1400">
                        <a:effectLst/>
                        <a:latin typeface="Calibri"/>
                        <a:ea typeface="Calibri"/>
                        <a:cs typeface="Arial"/>
                      </a:endParaRPr>
                    </a:p>
                  </a:txBody>
                  <a:tcPr marL="50313" marR="50313" marT="0" marB="0"/>
                </a:tc>
              </a:tr>
              <a:tr h="199997">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Balochistan 2004-05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44</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45</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33</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Balochistan 2014-15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14</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31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55</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18</a:t>
                      </a:r>
                      <a:endParaRPr lang="en-US" sz="14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13</a:t>
                      </a:r>
                      <a:endParaRPr lang="en-US" sz="1400" dirty="0">
                        <a:effectLst/>
                        <a:latin typeface="Calibri"/>
                        <a:ea typeface="Calibri"/>
                        <a:cs typeface="Arial"/>
                      </a:endParaRPr>
                    </a:p>
                  </a:txBody>
                  <a:tcPr marL="50313" marR="50313" marT="0" marB="0"/>
                </a:tc>
              </a:tr>
              <a:tr h="199997">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 </a:t>
                      </a:r>
                      <a:endParaRPr lang="en-US" sz="140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a:effectLst/>
                        </a:rPr>
                        <a:t>Faisalabad 2004-05</a:t>
                      </a:r>
                      <a:endParaRPr lang="en-US" sz="12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93</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57</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78</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41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21</a:t>
                      </a:r>
                      <a:endParaRPr lang="en-US" sz="1400" dirty="0">
                        <a:effectLst/>
                        <a:latin typeface="Calibri"/>
                        <a:ea typeface="Calibri"/>
                        <a:cs typeface="Arial"/>
                      </a:endParaRPr>
                    </a:p>
                  </a:txBody>
                  <a:tcPr marL="50313" marR="50313" marT="0" marB="0"/>
                </a:tc>
              </a:tr>
              <a:tr h="399996">
                <a:tc>
                  <a:txBody>
                    <a:bodyPr/>
                    <a:lstStyle/>
                    <a:p>
                      <a:pPr marL="0" marR="0">
                        <a:lnSpc>
                          <a:spcPct val="115000"/>
                        </a:lnSpc>
                        <a:spcBef>
                          <a:spcPts val="0"/>
                        </a:spcBef>
                        <a:spcAft>
                          <a:spcPts val="0"/>
                        </a:spcAft>
                      </a:pPr>
                      <a:r>
                        <a:rPr lang="en-US" sz="1200" dirty="0">
                          <a:effectLst/>
                        </a:rPr>
                        <a:t>Faisalabad 2014-15</a:t>
                      </a:r>
                      <a:endParaRPr lang="en-US" sz="1200" dirty="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99</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86</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92</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0</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a:effectLst/>
                        </a:rPr>
                        <a:t>14</a:t>
                      </a:r>
                      <a:endParaRPr lang="en-US" sz="1400">
                        <a:effectLst/>
                        <a:latin typeface="Calibri"/>
                        <a:ea typeface="Calibri"/>
                        <a:cs typeface="Arial"/>
                      </a:endParaRPr>
                    </a:p>
                  </a:txBody>
                  <a:tcPr marL="50313" marR="50313" marT="0" marB="0"/>
                </a:tc>
                <a:tc>
                  <a:txBody>
                    <a:bodyPr/>
                    <a:lstStyle/>
                    <a:p>
                      <a:pPr marL="0" marR="0">
                        <a:lnSpc>
                          <a:spcPct val="115000"/>
                        </a:lnSpc>
                        <a:spcBef>
                          <a:spcPts val="0"/>
                        </a:spcBef>
                        <a:spcAft>
                          <a:spcPts val="0"/>
                        </a:spcAft>
                      </a:pPr>
                      <a:r>
                        <a:rPr lang="en-US" sz="1400" dirty="0">
                          <a:effectLst/>
                        </a:rPr>
                        <a:t>8</a:t>
                      </a:r>
                      <a:endParaRPr lang="en-US" sz="1400" dirty="0">
                        <a:effectLst/>
                        <a:latin typeface="Calibri"/>
                        <a:ea typeface="Calibri"/>
                        <a:cs typeface="Arial"/>
                      </a:endParaRPr>
                    </a:p>
                  </a:txBody>
                  <a:tcPr marL="50313" marR="50313" marT="0" marB="0"/>
                </a:tc>
              </a:tr>
            </a:tbl>
          </a:graphicData>
        </a:graphic>
      </p:graphicFrame>
    </p:spTree>
    <p:extLst>
      <p:ext uri="{BB962C8B-B14F-4D97-AF65-F5344CB8AC3E}">
        <p14:creationId xmlns:p14="http://schemas.microsoft.com/office/powerpoint/2010/main" val="2726279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descr="C:\Users\HP\Downloads\fsb presentation\fsb presentation\51 n 98 urban settleme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15" t="14699" r="18399" b="14918"/>
          <a:stretch/>
        </p:blipFill>
        <p:spPr bwMode="auto">
          <a:xfrm>
            <a:off x="2286000" y="0"/>
            <a:ext cx="4267200" cy="679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381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592257"/>
              </p:ext>
            </p:extLst>
          </p:nvPr>
        </p:nvGraphicFramePr>
        <p:xfrm>
          <a:off x="152400" y="152400"/>
          <a:ext cx="8762999" cy="6586470"/>
        </p:xfrm>
        <a:graphic>
          <a:graphicData uri="http://schemas.openxmlformats.org/drawingml/2006/table">
            <a:tbl>
              <a:tblPr firstRow="1" firstCol="1" bandRow="1">
                <a:tableStyleId>{5C22544A-7EE6-4342-B048-85BDC9FD1C3A}</a:tableStyleId>
              </a:tblPr>
              <a:tblGrid>
                <a:gridCol w="1251857"/>
                <a:gridCol w="1251857"/>
                <a:gridCol w="1251857"/>
                <a:gridCol w="1251857"/>
                <a:gridCol w="1251857"/>
                <a:gridCol w="1251857"/>
                <a:gridCol w="1251857"/>
              </a:tblGrid>
              <a:tr h="460992">
                <a:tc gridSpan="7">
                  <a:txBody>
                    <a:bodyPr/>
                    <a:lstStyle/>
                    <a:p>
                      <a:pPr marL="0" marR="0" algn="ctr">
                        <a:lnSpc>
                          <a:spcPct val="115000"/>
                        </a:lnSpc>
                        <a:spcBef>
                          <a:spcPts val="0"/>
                        </a:spcBef>
                        <a:spcAft>
                          <a:spcPts val="0"/>
                        </a:spcAft>
                      </a:pPr>
                      <a:r>
                        <a:rPr lang="en-US" sz="1600" dirty="0">
                          <a:effectLst/>
                        </a:rPr>
                        <a:t>Percentage Distribution of Households by Source of Drinking Water 2004-05 and 2014-15</a:t>
                      </a:r>
                      <a:endParaRPr lang="en-US" sz="1600" dirty="0">
                        <a:effectLst/>
                        <a:latin typeface="Calibri"/>
                        <a:ea typeface="Calibri"/>
                        <a:cs typeface="Arial"/>
                      </a:endParaRPr>
                    </a:p>
                  </a:txBody>
                  <a:tcPr marL="44723" marR="4472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561">
                <a:tc rowSpan="2">
                  <a:txBody>
                    <a:bodyPr/>
                    <a:lstStyle/>
                    <a:p>
                      <a:pPr marL="0" marR="0" algn="ctr">
                        <a:lnSpc>
                          <a:spcPct val="115000"/>
                        </a:lnSpc>
                        <a:spcBef>
                          <a:spcPts val="0"/>
                        </a:spcBef>
                        <a:spcAft>
                          <a:spcPts val="0"/>
                        </a:spcAft>
                      </a:pPr>
                      <a:r>
                        <a:rPr lang="en-US" sz="1100">
                          <a:effectLst/>
                        </a:rPr>
                        <a:t>Area</a:t>
                      </a:r>
                      <a:endParaRPr lang="en-US" sz="1100">
                        <a:effectLst/>
                        <a:latin typeface="Calibri"/>
                        <a:ea typeface="Calibri"/>
                        <a:cs typeface="Arial"/>
                      </a:endParaRPr>
                    </a:p>
                  </a:txBody>
                  <a:tcPr marL="44723" marR="44723" marT="0" marB="0"/>
                </a:tc>
                <a:tc gridSpan="6">
                  <a:txBody>
                    <a:bodyPr/>
                    <a:lstStyle/>
                    <a:p>
                      <a:pPr marL="0" marR="0" algn="ctr">
                        <a:lnSpc>
                          <a:spcPct val="115000"/>
                        </a:lnSpc>
                        <a:spcBef>
                          <a:spcPts val="0"/>
                        </a:spcBef>
                        <a:spcAft>
                          <a:spcPts val="0"/>
                        </a:spcAft>
                      </a:pPr>
                      <a:r>
                        <a:rPr lang="en-US" sz="1400" b="1" dirty="0">
                          <a:effectLst/>
                        </a:rPr>
                        <a:t>Water Delivery System</a:t>
                      </a:r>
                      <a:endParaRPr lang="en-US" sz="1400" b="1" dirty="0">
                        <a:effectLst/>
                        <a:latin typeface="Calibri"/>
                        <a:ea typeface="Calibri"/>
                        <a:cs typeface="Arial"/>
                      </a:endParaRPr>
                    </a:p>
                  </a:txBody>
                  <a:tcPr marL="44723" marR="4472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7786">
                <a:tc vMerge="1">
                  <a:txBody>
                    <a:bodyPr/>
                    <a:lstStyle/>
                    <a:p>
                      <a:endParaRPr lang="en-US"/>
                    </a:p>
                  </a:txBody>
                  <a:tcPr/>
                </a:tc>
                <a:tc>
                  <a:txBody>
                    <a:bodyPr/>
                    <a:lstStyle/>
                    <a:p>
                      <a:pPr marL="0" marR="0" algn="ctr">
                        <a:lnSpc>
                          <a:spcPct val="115000"/>
                        </a:lnSpc>
                        <a:spcBef>
                          <a:spcPts val="0"/>
                        </a:spcBef>
                        <a:spcAft>
                          <a:spcPts val="0"/>
                        </a:spcAft>
                      </a:pPr>
                      <a:r>
                        <a:rPr lang="en-US" sz="1400" b="1">
                          <a:effectLst/>
                        </a:rPr>
                        <a:t>Tap Water</a:t>
                      </a:r>
                      <a:endParaRPr lang="en-US" sz="1400" b="1">
                        <a:effectLst/>
                        <a:latin typeface="Calibri"/>
                        <a:ea typeface="Calibri"/>
                        <a:cs typeface="Arial"/>
                      </a:endParaRPr>
                    </a:p>
                  </a:txBody>
                  <a:tcPr marL="44723" marR="44723" marT="0" marB="0"/>
                </a:tc>
                <a:tc>
                  <a:txBody>
                    <a:bodyPr/>
                    <a:lstStyle/>
                    <a:p>
                      <a:pPr marL="0" marR="0" algn="ctr">
                        <a:lnSpc>
                          <a:spcPct val="115000"/>
                        </a:lnSpc>
                        <a:spcBef>
                          <a:spcPts val="0"/>
                        </a:spcBef>
                        <a:spcAft>
                          <a:spcPts val="0"/>
                        </a:spcAft>
                      </a:pPr>
                      <a:r>
                        <a:rPr lang="en-US" sz="1400" b="1">
                          <a:effectLst/>
                        </a:rPr>
                        <a:t>Hand Pump</a:t>
                      </a:r>
                      <a:endParaRPr lang="en-US" sz="1400" b="1">
                        <a:effectLst/>
                        <a:latin typeface="Calibri"/>
                        <a:ea typeface="Calibri"/>
                        <a:cs typeface="Arial"/>
                      </a:endParaRPr>
                    </a:p>
                  </a:txBody>
                  <a:tcPr marL="44723" marR="44723" marT="0" marB="0"/>
                </a:tc>
                <a:tc>
                  <a:txBody>
                    <a:bodyPr/>
                    <a:lstStyle/>
                    <a:p>
                      <a:pPr marL="0" marR="0" algn="ctr">
                        <a:lnSpc>
                          <a:spcPct val="115000"/>
                        </a:lnSpc>
                        <a:spcBef>
                          <a:spcPts val="0"/>
                        </a:spcBef>
                        <a:spcAft>
                          <a:spcPts val="0"/>
                        </a:spcAft>
                      </a:pPr>
                      <a:r>
                        <a:rPr lang="en-US" sz="1400" b="1">
                          <a:effectLst/>
                        </a:rPr>
                        <a:t>Motor Pump</a:t>
                      </a:r>
                      <a:endParaRPr lang="en-US" sz="1400" b="1">
                        <a:effectLst/>
                        <a:latin typeface="Calibri"/>
                        <a:ea typeface="Calibri"/>
                        <a:cs typeface="Arial"/>
                      </a:endParaRPr>
                    </a:p>
                  </a:txBody>
                  <a:tcPr marL="44723" marR="44723" marT="0" marB="0"/>
                </a:tc>
                <a:tc>
                  <a:txBody>
                    <a:bodyPr/>
                    <a:lstStyle/>
                    <a:p>
                      <a:pPr marL="0" marR="0" algn="ctr">
                        <a:lnSpc>
                          <a:spcPct val="115000"/>
                        </a:lnSpc>
                        <a:spcBef>
                          <a:spcPts val="0"/>
                        </a:spcBef>
                        <a:spcAft>
                          <a:spcPts val="0"/>
                        </a:spcAft>
                      </a:pPr>
                      <a:r>
                        <a:rPr lang="en-US" sz="1400" b="1" dirty="0">
                          <a:effectLst/>
                        </a:rPr>
                        <a:t>Dug Well</a:t>
                      </a:r>
                      <a:endParaRPr lang="en-US" sz="1400" b="1" dirty="0">
                        <a:effectLst/>
                        <a:latin typeface="Calibri"/>
                        <a:ea typeface="Calibri"/>
                        <a:cs typeface="Arial"/>
                      </a:endParaRPr>
                    </a:p>
                  </a:txBody>
                  <a:tcPr marL="44723" marR="44723" marT="0" marB="0"/>
                </a:tc>
                <a:tc>
                  <a:txBody>
                    <a:bodyPr/>
                    <a:lstStyle/>
                    <a:p>
                      <a:pPr marL="0" marR="0" algn="ctr">
                        <a:lnSpc>
                          <a:spcPct val="115000"/>
                        </a:lnSpc>
                        <a:spcBef>
                          <a:spcPts val="0"/>
                        </a:spcBef>
                        <a:spcAft>
                          <a:spcPts val="0"/>
                        </a:spcAft>
                      </a:pPr>
                      <a:r>
                        <a:rPr lang="en-US" sz="1400" b="1" dirty="0">
                          <a:effectLst/>
                        </a:rPr>
                        <a:t>Others</a:t>
                      </a:r>
                      <a:endParaRPr lang="en-US" sz="1400" b="1" dirty="0">
                        <a:effectLst/>
                        <a:latin typeface="Calibri"/>
                        <a:ea typeface="Calibri"/>
                        <a:cs typeface="Arial"/>
                      </a:endParaRPr>
                    </a:p>
                  </a:txBody>
                  <a:tcPr marL="44723" marR="44723" marT="0" marB="0"/>
                </a:tc>
                <a:tc>
                  <a:txBody>
                    <a:bodyPr/>
                    <a:lstStyle/>
                    <a:p>
                      <a:pPr marL="0" marR="0" algn="ctr">
                        <a:lnSpc>
                          <a:spcPct val="115000"/>
                        </a:lnSpc>
                        <a:spcBef>
                          <a:spcPts val="0"/>
                        </a:spcBef>
                        <a:spcAft>
                          <a:spcPts val="0"/>
                        </a:spcAft>
                      </a:pPr>
                      <a:r>
                        <a:rPr lang="en-US" sz="1400" b="1" dirty="0">
                          <a:effectLst/>
                        </a:rPr>
                        <a:t>Total</a:t>
                      </a:r>
                      <a:endParaRPr lang="en-US" sz="1400" b="1" dirty="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Pakistan 2004-05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39</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27</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Pakistan 2014-15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27</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33</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Punjab 2004-05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32</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dirty="0">
                          <a:effectLst/>
                        </a:rPr>
                        <a:t>34</a:t>
                      </a:r>
                      <a:endParaRPr lang="en-US" sz="1200" dirty="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Punjab 2014-15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dirty="0">
                          <a:effectLst/>
                        </a:rPr>
                        <a:t>18</a:t>
                      </a:r>
                      <a:endParaRPr lang="en-US" sz="1200" dirty="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45</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9</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Sindh 2004-05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45</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Sindh 2014-15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33</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KPK 2004-05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7</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14</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KPK 2014-15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35</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12</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r>
              <a:tr h="319121">
                <a:tc>
                  <a:txBody>
                    <a:bodyPr/>
                    <a:lstStyle/>
                    <a:p>
                      <a:pPr marL="0" marR="0">
                        <a:lnSpc>
                          <a:spcPct val="115000"/>
                        </a:lnSpc>
                        <a:spcBef>
                          <a:spcPts val="0"/>
                        </a:spcBef>
                        <a:spcAft>
                          <a:spcPts val="0"/>
                        </a:spcAft>
                      </a:pPr>
                      <a:r>
                        <a:rPr lang="en-US" sz="1100">
                          <a:effectLst/>
                        </a:rPr>
                        <a:t>Balochistan 2004-05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319121">
                <a:tc>
                  <a:txBody>
                    <a:bodyPr/>
                    <a:lstStyle/>
                    <a:p>
                      <a:pPr marL="0" marR="0">
                        <a:lnSpc>
                          <a:spcPct val="115000"/>
                        </a:lnSpc>
                        <a:spcBef>
                          <a:spcPts val="0"/>
                        </a:spcBef>
                        <a:spcAft>
                          <a:spcPts val="0"/>
                        </a:spcAft>
                      </a:pPr>
                      <a:r>
                        <a:rPr lang="en-US" sz="1100">
                          <a:effectLst/>
                        </a:rPr>
                        <a:t>Balochistan 2014-15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33</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7</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Faisalabad 2004-05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5</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Urban</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45</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dirty="0">
                          <a:effectLst/>
                        </a:rPr>
                        <a:t>Rural</a:t>
                      </a:r>
                      <a:endParaRPr lang="en-US" sz="1100" dirty="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12</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51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36</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 </a:t>
                      </a:r>
                      <a:endParaRPr lang="en-US" sz="1200">
                        <a:effectLst/>
                        <a:latin typeface="Calibri"/>
                        <a:ea typeface="Calibri"/>
                        <a:cs typeface="Arial"/>
                      </a:endParaRPr>
                    </a:p>
                  </a:txBody>
                  <a:tcPr marL="44723" marR="44723" marT="0" marB="0"/>
                </a:tc>
              </a:tr>
              <a:tr h="307786">
                <a:tc>
                  <a:txBody>
                    <a:bodyPr/>
                    <a:lstStyle/>
                    <a:p>
                      <a:pPr marL="0" marR="0">
                        <a:lnSpc>
                          <a:spcPct val="115000"/>
                        </a:lnSpc>
                        <a:spcBef>
                          <a:spcPts val="0"/>
                        </a:spcBef>
                        <a:spcAft>
                          <a:spcPts val="0"/>
                        </a:spcAft>
                      </a:pPr>
                      <a:r>
                        <a:rPr lang="en-US" sz="1100">
                          <a:effectLst/>
                        </a:rPr>
                        <a:t>Faisalabad 2014-15</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13</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28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a:effectLst/>
                        </a:rPr>
                        <a:t>Urban </a:t>
                      </a:r>
                      <a:endParaRPr lang="en-US" sz="11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48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100</a:t>
                      </a:r>
                      <a:endParaRPr lang="en-US" sz="1200">
                        <a:effectLst/>
                        <a:latin typeface="Calibri"/>
                        <a:ea typeface="Calibri"/>
                        <a:cs typeface="Arial"/>
                      </a:endParaRPr>
                    </a:p>
                  </a:txBody>
                  <a:tcPr marL="44723" marR="44723" marT="0" marB="0"/>
                </a:tc>
              </a:tr>
              <a:tr h="159561">
                <a:tc>
                  <a:txBody>
                    <a:bodyPr/>
                    <a:lstStyle/>
                    <a:p>
                      <a:pPr marL="0" marR="0">
                        <a:lnSpc>
                          <a:spcPct val="115000"/>
                        </a:lnSpc>
                        <a:spcBef>
                          <a:spcPts val="0"/>
                        </a:spcBef>
                        <a:spcAft>
                          <a:spcPts val="0"/>
                        </a:spcAft>
                      </a:pPr>
                      <a:r>
                        <a:rPr lang="en-US" sz="1100" dirty="0">
                          <a:effectLst/>
                        </a:rPr>
                        <a:t>Rural</a:t>
                      </a:r>
                      <a:endParaRPr lang="en-US" sz="1100" dirty="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8</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30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50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0</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a:effectLst/>
                        </a:rPr>
                        <a:t>11</a:t>
                      </a:r>
                      <a:endParaRPr lang="en-US" sz="1200">
                        <a:effectLst/>
                        <a:latin typeface="Calibri"/>
                        <a:ea typeface="Calibri"/>
                        <a:cs typeface="Arial"/>
                      </a:endParaRPr>
                    </a:p>
                  </a:txBody>
                  <a:tcPr marL="44723" marR="44723" marT="0" marB="0"/>
                </a:tc>
                <a:tc>
                  <a:txBody>
                    <a:bodyPr/>
                    <a:lstStyle/>
                    <a:p>
                      <a:pPr marL="0" marR="0">
                        <a:lnSpc>
                          <a:spcPct val="115000"/>
                        </a:lnSpc>
                        <a:spcBef>
                          <a:spcPts val="0"/>
                        </a:spcBef>
                        <a:spcAft>
                          <a:spcPts val="0"/>
                        </a:spcAft>
                      </a:pPr>
                      <a:r>
                        <a:rPr lang="en-US" sz="1200" dirty="0">
                          <a:effectLst/>
                        </a:rPr>
                        <a:t>100</a:t>
                      </a:r>
                      <a:endParaRPr lang="en-US" sz="1200" dirty="0">
                        <a:effectLst/>
                        <a:latin typeface="Calibri"/>
                        <a:ea typeface="Calibri"/>
                        <a:cs typeface="Arial"/>
                      </a:endParaRPr>
                    </a:p>
                  </a:txBody>
                  <a:tcPr marL="44723" marR="44723" marT="0" marB="0"/>
                </a:tc>
              </a:tr>
            </a:tbl>
          </a:graphicData>
        </a:graphic>
      </p:graphicFrame>
    </p:spTree>
    <p:extLst>
      <p:ext uri="{BB962C8B-B14F-4D97-AF65-F5344CB8AC3E}">
        <p14:creationId xmlns:p14="http://schemas.microsoft.com/office/powerpoint/2010/main" val="34477248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8229600" cy="679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093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304800" y="457200"/>
            <a:ext cx="8534400" cy="5791200"/>
          </a:xfrm>
          <a:prstGeom prst="rect">
            <a:avLst/>
          </a:prstGeom>
        </p:spPr>
      </p:pic>
    </p:spTree>
    <p:extLst>
      <p:ext uri="{BB962C8B-B14F-4D97-AF65-F5344CB8AC3E}">
        <p14:creationId xmlns:p14="http://schemas.microsoft.com/office/powerpoint/2010/main" val="23284749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1706981" y="8823"/>
            <a:ext cx="5749290" cy="6849177"/>
          </a:xfrm>
          <a:prstGeom prst="rect">
            <a:avLst/>
          </a:prstGeom>
        </p:spPr>
      </p:pic>
    </p:spTree>
    <p:extLst>
      <p:ext uri="{BB962C8B-B14F-4D97-AF65-F5344CB8AC3E}">
        <p14:creationId xmlns:p14="http://schemas.microsoft.com/office/powerpoint/2010/main" val="1421246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0" y="1143000"/>
            <a:ext cx="9144000" cy="4114800"/>
          </a:xfrm>
          <a:prstGeom prst="rect">
            <a:avLst/>
          </a:prstGeom>
        </p:spPr>
      </p:pic>
    </p:spTree>
    <p:extLst>
      <p:ext uri="{BB962C8B-B14F-4D97-AF65-F5344CB8AC3E}">
        <p14:creationId xmlns:p14="http://schemas.microsoft.com/office/powerpoint/2010/main" val="33294606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0" y="533400"/>
            <a:ext cx="9067800" cy="5638800"/>
          </a:xfrm>
          <a:prstGeom prst="rect">
            <a:avLst/>
          </a:prstGeom>
        </p:spPr>
      </p:pic>
    </p:spTree>
    <p:extLst>
      <p:ext uri="{BB962C8B-B14F-4D97-AF65-F5344CB8AC3E}">
        <p14:creationId xmlns:p14="http://schemas.microsoft.com/office/powerpoint/2010/main" val="1371917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stretch>
            <a:fillRect/>
          </a:stretch>
        </p:blipFill>
        <p:spPr>
          <a:xfrm>
            <a:off x="1143000" y="76200"/>
            <a:ext cx="7315200" cy="3352800"/>
          </a:xfrm>
          <a:prstGeom prst="rect">
            <a:avLst/>
          </a:prstGeom>
        </p:spPr>
      </p:pic>
      <p:pic>
        <p:nvPicPr>
          <p:cNvPr id="5" name="Picture 4"/>
          <p:cNvPicPr/>
          <p:nvPr/>
        </p:nvPicPr>
        <p:blipFill>
          <a:blip r:embed="rId3"/>
          <a:stretch>
            <a:fillRect/>
          </a:stretch>
        </p:blipFill>
        <p:spPr>
          <a:xfrm>
            <a:off x="1447800" y="3429000"/>
            <a:ext cx="6553200" cy="3429000"/>
          </a:xfrm>
          <a:prstGeom prst="rect">
            <a:avLst/>
          </a:prstGeom>
        </p:spPr>
      </p:pic>
    </p:spTree>
    <p:extLst>
      <p:ext uri="{BB962C8B-B14F-4D97-AF65-F5344CB8AC3E}">
        <p14:creationId xmlns:p14="http://schemas.microsoft.com/office/powerpoint/2010/main" val="33616180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7" y="152400"/>
            <a:ext cx="8229600" cy="1143000"/>
          </a:xfrm>
        </p:spPr>
        <p:txBody>
          <a:bodyPr/>
          <a:lstStyle/>
          <a:p>
            <a:r>
              <a:rPr lang="en-US" dirty="0" smtClean="0"/>
              <a:t>Health Statistics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a:stretch>
            <a:fillRect/>
          </a:stretch>
        </p:blipFill>
        <p:spPr>
          <a:xfrm>
            <a:off x="1595387" y="1066800"/>
            <a:ext cx="6019800" cy="5562600"/>
          </a:xfrm>
          <a:prstGeom prst="rect">
            <a:avLst/>
          </a:prstGeom>
        </p:spPr>
      </p:pic>
    </p:spTree>
    <p:extLst>
      <p:ext uri="{BB962C8B-B14F-4D97-AF65-F5344CB8AC3E}">
        <p14:creationId xmlns:p14="http://schemas.microsoft.com/office/powerpoint/2010/main" val="26070348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tretch>
            <a:fillRect/>
          </a:stretch>
        </p:blipFill>
        <p:spPr>
          <a:xfrm>
            <a:off x="990600" y="228600"/>
            <a:ext cx="7620000" cy="6324600"/>
          </a:xfrm>
          <a:prstGeom prst="rect">
            <a:avLst/>
          </a:prstGeom>
        </p:spPr>
      </p:pic>
    </p:spTree>
    <p:extLst>
      <p:ext uri="{BB962C8B-B14F-4D97-AF65-F5344CB8AC3E}">
        <p14:creationId xmlns:p14="http://schemas.microsoft.com/office/powerpoint/2010/main" val="3109116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Facilities per Million Population, Punjab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6236040"/>
              </p:ext>
            </p:extLst>
          </p:nvPr>
        </p:nvGraphicFramePr>
        <p:xfrm>
          <a:off x="1600200" y="1981200"/>
          <a:ext cx="6019802" cy="2895600"/>
        </p:xfrm>
        <a:graphic>
          <a:graphicData uri="http://schemas.openxmlformats.org/drawingml/2006/table">
            <a:tbl>
              <a:tblPr firstRow="1" firstCol="1" bandRow="1">
                <a:tableStyleId>{5C22544A-7EE6-4342-B048-85BDC9FD1C3A}</a:tableStyleId>
              </a:tblPr>
              <a:tblGrid>
                <a:gridCol w="989118"/>
                <a:gridCol w="1057405"/>
                <a:gridCol w="987016"/>
                <a:gridCol w="1034818"/>
                <a:gridCol w="1041121"/>
                <a:gridCol w="910324"/>
              </a:tblGrid>
              <a:tr h="438150">
                <a:tc gridSpan="6">
                  <a:txBody>
                    <a:bodyPr/>
                    <a:lstStyle/>
                    <a:p>
                      <a:pPr marL="0" marR="0" algn="ctr">
                        <a:lnSpc>
                          <a:spcPct val="115000"/>
                        </a:lnSpc>
                        <a:spcBef>
                          <a:spcPts val="0"/>
                        </a:spcBef>
                        <a:spcAft>
                          <a:spcPts val="0"/>
                        </a:spcAft>
                      </a:pPr>
                      <a:r>
                        <a:rPr lang="en-US" sz="1600" dirty="0">
                          <a:effectLst/>
                        </a:rPr>
                        <a:t>Health Facilities Per Million Population, Punjab</a:t>
                      </a:r>
                      <a:endParaRPr lang="en-US" sz="1600" dirty="0">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19150">
                <a:tc>
                  <a:txBody>
                    <a:bodyPr/>
                    <a:lstStyle/>
                    <a:p>
                      <a:pPr marL="0" marR="0" algn="ctr">
                        <a:lnSpc>
                          <a:spcPct val="115000"/>
                        </a:lnSpc>
                        <a:spcBef>
                          <a:spcPts val="0"/>
                        </a:spcBef>
                        <a:spcAft>
                          <a:spcPts val="0"/>
                        </a:spcAft>
                      </a:pPr>
                      <a:r>
                        <a:rPr lang="en-US" sz="2000" b="1" dirty="0">
                          <a:effectLst/>
                        </a:rPr>
                        <a:t>Year</a:t>
                      </a:r>
                      <a:endParaRPr lang="en-US" sz="2000" b="1"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600" b="1" dirty="0">
                          <a:effectLst/>
                        </a:rPr>
                        <a:t>Hospitals</a:t>
                      </a:r>
                      <a:endParaRPr lang="en-US" sz="1600" b="1" dirty="0">
                        <a:effectLst/>
                        <a:latin typeface="Calibri"/>
                        <a:ea typeface="Calibri"/>
                        <a:cs typeface="Arial"/>
                      </a:endParaRPr>
                    </a:p>
                  </a:txBody>
                  <a:tcPr marL="68580" marR="68580" marT="0" marB="0">
                    <a:solidFill>
                      <a:srgbClr val="FFFF00"/>
                    </a:solidFill>
                  </a:tcPr>
                </a:tc>
                <a:tc>
                  <a:txBody>
                    <a:bodyPr/>
                    <a:lstStyle/>
                    <a:p>
                      <a:pPr marL="0" marR="0" algn="ctr">
                        <a:lnSpc>
                          <a:spcPct val="115000"/>
                        </a:lnSpc>
                        <a:spcBef>
                          <a:spcPts val="0"/>
                        </a:spcBef>
                        <a:spcAft>
                          <a:spcPts val="0"/>
                        </a:spcAft>
                      </a:pPr>
                      <a:r>
                        <a:rPr lang="en-US" sz="1600" b="1" dirty="0">
                          <a:effectLst/>
                        </a:rPr>
                        <a:t>Beds</a:t>
                      </a:r>
                      <a:endParaRPr lang="en-US" sz="1600" b="1" dirty="0">
                        <a:effectLst/>
                        <a:latin typeface="Calibri"/>
                        <a:ea typeface="Calibri"/>
                        <a:cs typeface="Arial"/>
                      </a:endParaRPr>
                    </a:p>
                  </a:txBody>
                  <a:tcPr marL="68580" marR="68580" marT="0" marB="0">
                    <a:solidFill>
                      <a:srgbClr val="FFFF00"/>
                    </a:solidFill>
                  </a:tcPr>
                </a:tc>
                <a:tc>
                  <a:txBody>
                    <a:bodyPr/>
                    <a:lstStyle/>
                    <a:p>
                      <a:pPr marL="0" marR="0" algn="ctr">
                        <a:lnSpc>
                          <a:spcPct val="115000"/>
                        </a:lnSpc>
                        <a:spcBef>
                          <a:spcPts val="0"/>
                        </a:spcBef>
                        <a:spcAft>
                          <a:spcPts val="0"/>
                        </a:spcAft>
                      </a:pPr>
                      <a:r>
                        <a:rPr lang="en-US" sz="1600" b="1">
                          <a:effectLst/>
                        </a:rPr>
                        <a:t>Doctors</a:t>
                      </a:r>
                      <a:endParaRPr lang="en-US" sz="16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600" b="1">
                          <a:effectLst/>
                        </a:rPr>
                        <a:t>Dentists</a:t>
                      </a:r>
                      <a:endParaRPr lang="en-US" sz="1600" b="1">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1600" b="1" dirty="0">
                          <a:effectLst/>
                        </a:rPr>
                        <a:t>Nurses</a:t>
                      </a:r>
                      <a:endParaRPr lang="en-US" sz="1600" b="1" dirty="0">
                        <a:effectLst/>
                        <a:latin typeface="Calibri"/>
                        <a:ea typeface="Calibri"/>
                        <a:cs typeface="Arial"/>
                      </a:endParaRPr>
                    </a:p>
                  </a:txBody>
                  <a:tcPr marL="68580" marR="68580" marT="0" marB="0"/>
                </a:tc>
              </a:tr>
              <a:tr h="819150">
                <a:tc>
                  <a:txBody>
                    <a:bodyPr/>
                    <a:lstStyle/>
                    <a:p>
                      <a:pPr marL="0" marR="0">
                        <a:lnSpc>
                          <a:spcPct val="115000"/>
                        </a:lnSpc>
                        <a:spcBef>
                          <a:spcPts val="0"/>
                        </a:spcBef>
                        <a:spcAft>
                          <a:spcPts val="0"/>
                        </a:spcAft>
                      </a:pPr>
                      <a:r>
                        <a:rPr lang="en-US" sz="1400">
                          <a:effectLst/>
                        </a:rPr>
                        <a:t>1994</a:t>
                      </a:r>
                      <a:endParaRPr lang="en-US" sz="140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b="0" dirty="0">
                          <a:effectLst/>
                        </a:rPr>
                        <a:t>25</a:t>
                      </a:r>
                      <a:endParaRPr lang="en-US" sz="1400" b="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400" b="0" dirty="0">
                          <a:effectLst/>
                        </a:rPr>
                        <a:t>463</a:t>
                      </a:r>
                      <a:endParaRPr lang="en-US" sz="1400" b="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400" b="0" dirty="0">
                          <a:effectLst/>
                        </a:rPr>
                        <a:t>401</a:t>
                      </a:r>
                      <a:endParaRPr lang="en-US" sz="1400" b="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b="0">
                          <a:effectLst/>
                        </a:rPr>
                        <a:t>17</a:t>
                      </a:r>
                      <a:endParaRPr lang="en-US" sz="1400" b="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b="0">
                          <a:effectLst/>
                        </a:rPr>
                        <a:t>289</a:t>
                      </a:r>
                      <a:endParaRPr lang="en-US" sz="1400" b="0">
                        <a:effectLst/>
                        <a:latin typeface="Calibri"/>
                        <a:ea typeface="Calibri"/>
                        <a:cs typeface="Arial"/>
                      </a:endParaRPr>
                    </a:p>
                  </a:txBody>
                  <a:tcPr marL="68580" marR="68580" marT="0" marB="0"/>
                </a:tc>
              </a:tr>
              <a:tr h="819150">
                <a:tc>
                  <a:txBody>
                    <a:bodyPr/>
                    <a:lstStyle/>
                    <a:p>
                      <a:pPr marL="0" marR="0">
                        <a:lnSpc>
                          <a:spcPct val="115000"/>
                        </a:lnSpc>
                        <a:spcBef>
                          <a:spcPts val="0"/>
                        </a:spcBef>
                        <a:spcAft>
                          <a:spcPts val="0"/>
                        </a:spcAft>
                      </a:pPr>
                      <a:r>
                        <a:rPr lang="en-US" sz="1400" dirty="0">
                          <a:effectLst/>
                        </a:rPr>
                        <a:t>2016</a:t>
                      </a:r>
                      <a:endParaRPr lang="en-US" sz="1400" dirty="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b="0">
                          <a:effectLst/>
                        </a:rPr>
                        <a:t>17</a:t>
                      </a:r>
                      <a:endParaRPr lang="en-US" sz="1400" b="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400" b="0" dirty="0">
                          <a:effectLst/>
                        </a:rPr>
                        <a:t>452</a:t>
                      </a:r>
                      <a:endParaRPr lang="en-US" sz="1400" b="0" dirty="0">
                        <a:effectLst/>
                        <a:latin typeface="Calibri"/>
                        <a:ea typeface="Calibri"/>
                        <a:cs typeface="Arial"/>
                      </a:endParaRPr>
                    </a:p>
                  </a:txBody>
                  <a:tcPr marL="68580" marR="68580" marT="0" marB="0">
                    <a:solidFill>
                      <a:srgbClr val="FFFF00"/>
                    </a:solidFill>
                  </a:tcPr>
                </a:tc>
                <a:tc>
                  <a:txBody>
                    <a:bodyPr/>
                    <a:lstStyle/>
                    <a:p>
                      <a:pPr marL="0" marR="0">
                        <a:lnSpc>
                          <a:spcPct val="115000"/>
                        </a:lnSpc>
                        <a:spcBef>
                          <a:spcPts val="0"/>
                        </a:spcBef>
                        <a:spcAft>
                          <a:spcPts val="0"/>
                        </a:spcAft>
                      </a:pPr>
                      <a:r>
                        <a:rPr lang="en-US" sz="1400" b="0">
                          <a:effectLst/>
                        </a:rPr>
                        <a:t>654</a:t>
                      </a:r>
                      <a:endParaRPr lang="en-US" sz="1400" b="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b="0">
                          <a:effectLst/>
                        </a:rPr>
                        <a:t>69</a:t>
                      </a:r>
                      <a:endParaRPr lang="en-US" sz="1400" b="0">
                        <a:effectLst/>
                        <a:latin typeface="Calibri"/>
                        <a:ea typeface="Calibri"/>
                        <a:cs typeface="Arial"/>
                      </a:endParaRPr>
                    </a:p>
                  </a:txBody>
                  <a:tcPr marL="68580" marR="68580" marT="0" marB="0"/>
                </a:tc>
                <a:tc>
                  <a:txBody>
                    <a:bodyPr/>
                    <a:lstStyle/>
                    <a:p>
                      <a:pPr marL="0" marR="0">
                        <a:lnSpc>
                          <a:spcPct val="115000"/>
                        </a:lnSpc>
                        <a:spcBef>
                          <a:spcPts val="0"/>
                        </a:spcBef>
                        <a:spcAft>
                          <a:spcPts val="0"/>
                        </a:spcAft>
                      </a:pPr>
                      <a:r>
                        <a:rPr lang="en-US" sz="1400" b="0" dirty="0">
                          <a:effectLst/>
                        </a:rPr>
                        <a:t>614</a:t>
                      </a:r>
                      <a:endParaRPr lang="en-US" sz="1400" b="0"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1606950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1309</TotalTime>
  <Words>4841</Words>
  <Application>Microsoft Office PowerPoint</Application>
  <PresentationFormat>On-screen Show (4:3)</PresentationFormat>
  <Paragraphs>1353</Paragraphs>
  <Slides>122</Slides>
  <Notes>17</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Office Theme</vt:lpstr>
      <vt:lpstr>PowerPoint Presentation</vt:lpstr>
      <vt:lpstr>How urban is Pakistan</vt:lpstr>
      <vt:lpstr>PowerPoint Presentation</vt:lpstr>
      <vt:lpstr>PowerPoint Presentation</vt:lpstr>
      <vt:lpstr>PowerPoint Presentation</vt:lpstr>
      <vt:lpstr>PowerPoint Presentation</vt:lpstr>
      <vt:lpstr>Major Provincial Differences</vt:lpstr>
      <vt:lpstr>Demography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Change in Urbanized Area in Pakistan</vt:lpstr>
      <vt:lpstr>Forest Area: Pakistan, Punjab, and Faisalabad</vt:lpstr>
      <vt:lpstr>PowerPoint Presentation</vt:lpstr>
      <vt:lpstr>PowerPoint Presentation</vt:lpstr>
      <vt:lpstr>PowerPoint Presentation</vt:lpstr>
      <vt:lpstr>PowerPoint Presentation</vt:lpstr>
      <vt:lpstr>Urbanization in Sindh</vt:lpstr>
      <vt:lpstr>Karachi – Land Loss</vt:lpstr>
      <vt:lpstr>Multan – Land Loss</vt:lpstr>
      <vt:lpstr>Comparison of Karachi and Lahore</vt:lpstr>
      <vt:lpstr>Houses or Housing? </vt:lpstr>
      <vt:lpstr>Official Figures</vt:lpstr>
      <vt:lpstr>Government Policy</vt:lpstr>
      <vt:lpstr>Government Housing Attempts</vt:lpstr>
      <vt:lpstr>How is housing accessed? </vt:lpstr>
      <vt:lpstr>Punjab</vt:lpstr>
      <vt:lpstr>PowerPoint Presentation</vt:lpstr>
      <vt:lpstr>Faisalabad</vt:lpstr>
      <vt:lpstr>Colonies</vt:lpstr>
      <vt:lpstr>PowerPoint Presentation</vt:lpstr>
      <vt:lpstr>HBFC Loans</vt:lpstr>
      <vt:lpstr>PowerPoint Presentation</vt:lpstr>
      <vt:lpstr>Karachi Housing Demand-Supply Gap</vt:lpstr>
      <vt:lpstr>Karachi – Some 1998 Census Statistics </vt:lpstr>
      <vt:lpstr>History of Informal Settlements in Karachi</vt:lpstr>
      <vt:lpstr>New katchi abadis are becoming history</vt:lpstr>
      <vt:lpstr>Other  reasons for katchi abadis becoming history </vt:lpstr>
      <vt:lpstr>PowerPoint Presentation</vt:lpstr>
      <vt:lpstr>The Density Issue</vt:lpstr>
      <vt:lpstr>PowerPoint Presentation</vt:lpstr>
      <vt:lpstr>PowerPoint Presentation</vt:lpstr>
      <vt:lpstr>Karachi Residential Land-use </vt:lpstr>
      <vt:lpstr>How People House Themselves Today: Government Response  </vt:lpstr>
      <vt:lpstr>The Market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Densification Issues - 1</vt:lpstr>
      <vt:lpstr>PowerPoint Presentation</vt:lpstr>
      <vt:lpstr>Study of Four Sites</vt:lpstr>
      <vt:lpstr>Trends (not issues): What is happening</vt:lpstr>
      <vt:lpstr>The impact of the World Class City vision and liberalization</vt:lpstr>
      <vt:lpstr>New Developments</vt:lpstr>
      <vt:lpstr> The Changing Nature of Migration and its Repercussions  </vt:lpstr>
      <vt:lpstr>Older Lower Income Migrants</vt:lpstr>
      <vt:lpstr>The Newer Low Income Migrants </vt:lpstr>
      <vt:lpstr>Density Issues</vt:lpstr>
      <vt:lpstr>Informal Settlements</vt:lpstr>
      <vt:lpstr>Karachi’s Informal Economy</vt:lpstr>
      <vt:lpstr>Court Judgments</vt:lpstr>
      <vt:lpstr>Evictions</vt:lpstr>
      <vt:lpstr>Transport </vt:lpstr>
      <vt:lpstr>BRTs: Cost and Utility</vt:lpstr>
      <vt:lpstr>Motor Vehicles Growth: Pakistan, Punjab, and Faisalabad</vt:lpstr>
      <vt:lpstr>Women and Motorbikes</vt:lpstr>
      <vt:lpstr>PowerPoint Presentation</vt:lpstr>
      <vt:lpstr>QINGQI</vt:lpstr>
      <vt:lpstr>PowerPoint Presentation</vt:lpstr>
      <vt:lpstr>Avoidable Deaths</vt:lpstr>
      <vt:lpstr>PowerPoint Presentation</vt:lpstr>
      <vt:lpstr>PowerPoint Presentation</vt:lpstr>
      <vt:lpstr>PowerPoint Presentation</vt:lpstr>
      <vt:lpstr>PowerPoint Presentation</vt:lpstr>
      <vt:lpstr>PowerPoint Presentation</vt:lpstr>
      <vt:lpstr>Water Table Depths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Statistics</vt:lpstr>
      <vt:lpstr>PowerPoint Presentation</vt:lpstr>
      <vt:lpstr>Health Facilities per Million Population, Punjab</vt:lpstr>
      <vt:lpstr>Air Quality</vt:lpstr>
      <vt:lpstr>Education</vt:lpstr>
      <vt:lpstr>Crime: Punjab and Faisalabad</vt:lpstr>
      <vt:lpstr>PowerPoint Presentation</vt:lpstr>
      <vt:lpstr>PowerPoint Presentation</vt:lpstr>
      <vt:lpstr>PowerPoint Presentation</vt:lpstr>
      <vt:lpstr>PowerPoint Presentation</vt:lpstr>
      <vt:lpstr>Major Issues</vt:lpstr>
      <vt:lpstr>2. Required Urban Land Reform</vt:lpstr>
      <vt:lpstr>3. Ecology  </vt:lpstr>
      <vt:lpstr>4. Community Participation </vt:lpstr>
      <vt:lpstr>5. Emerging Trends in Government Policy</vt:lpstr>
      <vt:lpstr>PowerPoint Presentation</vt:lpstr>
      <vt:lpstr>PowerPoint Presentation</vt:lpstr>
      <vt:lpstr>PowerPoint Presentation</vt:lpstr>
      <vt:lpstr>7. Criteria for Evaluating Projects </vt:lpstr>
      <vt:lpstr>PowerPoint Presentation</vt:lpstr>
      <vt:lpstr>PowerPoint Presentation</vt:lpstr>
      <vt:lpstr>PowerPoint Presentation</vt:lpstr>
      <vt:lpstr>PowerPoint Presentation</vt:lpstr>
      <vt:lpstr>PowerPoint Presentation</vt:lpstr>
      <vt:lpstr>PowerPoint Presentation</vt:lpstr>
      <vt:lpstr>An Oath for Architects and Planners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459</cp:revision>
  <dcterms:created xsi:type="dcterms:W3CDTF">2006-08-16T00:00:00Z</dcterms:created>
  <dcterms:modified xsi:type="dcterms:W3CDTF">2020-02-18T13:19:10Z</dcterms:modified>
</cp:coreProperties>
</file>